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9"/>
  </p:notesMasterIdLst>
  <p:sldIdLst>
    <p:sldId id="257" r:id="rId5"/>
    <p:sldId id="339" r:id="rId6"/>
    <p:sldId id="340" r:id="rId7"/>
    <p:sldId id="341" r:id="rId8"/>
    <p:sldId id="258" r:id="rId9"/>
    <p:sldId id="259" r:id="rId10"/>
    <p:sldId id="260" r:id="rId11"/>
    <p:sldId id="261" r:id="rId12"/>
    <p:sldId id="303" r:id="rId13"/>
    <p:sldId id="262" r:id="rId14"/>
    <p:sldId id="263" r:id="rId15"/>
    <p:sldId id="304" r:id="rId16"/>
    <p:sldId id="305" r:id="rId17"/>
    <p:sldId id="306" r:id="rId18"/>
    <p:sldId id="307" r:id="rId19"/>
    <p:sldId id="315" r:id="rId20"/>
    <p:sldId id="322" r:id="rId21"/>
    <p:sldId id="319" r:id="rId22"/>
    <p:sldId id="320" r:id="rId23"/>
    <p:sldId id="321" r:id="rId24"/>
    <p:sldId id="334" r:id="rId25"/>
    <p:sldId id="333" r:id="rId26"/>
    <p:sldId id="309" r:id="rId27"/>
    <p:sldId id="314" r:id="rId28"/>
    <p:sldId id="313" r:id="rId29"/>
    <p:sldId id="310" r:id="rId30"/>
    <p:sldId id="311" r:id="rId31"/>
    <p:sldId id="312" r:id="rId32"/>
    <p:sldId id="264" r:id="rId33"/>
    <p:sldId id="265" r:id="rId34"/>
    <p:sldId id="318" r:id="rId35"/>
    <p:sldId id="268" r:id="rId36"/>
    <p:sldId id="317" r:id="rId37"/>
    <p:sldId id="270" r:id="rId38"/>
    <p:sldId id="271" r:id="rId39"/>
    <p:sldId id="272" r:id="rId40"/>
    <p:sldId id="323" r:id="rId41"/>
    <p:sldId id="273" r:id="rId42"/>
    <p:sldId id="274" r:id="rId43"/>
    <p:sldId id="275" r:id="rId44"/>
    <p:sldId id="276" r:id="rId45"/>
    <p:sldId id="329" r:id="rId46"/>
    <p:sldId id="269" r:id="rId47"/>
    <p:sldId id="266" r:id="rId48"/>
    <p:sldId id="267" r:id="rId49"/>
    <p:sldId id="277" r:id="rId50"/>
    <p:sldId id="293" r:id="rId51"/>
    <p:sldId id="278" r:id="rId52"/>
    <p:sldId id="324" r:id="rId53"/>
    <p:sldId id="325" r:id="rId54"/>
    <p:sldId id="326" r:id="rId55"/>
    <p:sldId id="327" r:id="rId56"/>
    <p:sldId id="328" r:id="rId57"/>
    <p:sldId id="279" r:id="rId58"/>
    <p:sldId id="280" r:id="rId59"/>
    <p:sldId id="281" r:id="rId60"/>
    <p:sldId id="282" r:id="rId61"/>
    <p:sldId id="283" r:id="rId62"/>
    <p:sldId id="284" r:id="rId63"/>
    <p:sldId id="285" r:id="rId64"/>
    <p:sldId id="287" r:id="rId65"/>
    <p:sldId id="330" r:id="rId66"/>
    <p:sldId id="331" r:id="rId67"/>
    <p:sldId id="332" r:id="rId68"/>
    <p:sldId id="288" r:id="rId69"/>
    <p:sldId id="289" r:id="rId70"/>
    <p:sldId id="290" r:id="rId71"/>
    <p:sldId id="291" r:id="rId72"/>
    <p:sldId id="292" r:id="rId73"/>
    <p:sldId id="335" r:id="rId74"/>
    <p:sldId id="336" r:id="rId75"/>
    <p:sldId id="337" r:id="rId76"/>
    <p:sldId id="338" r:id="rId77"/>
    <p:sldId id="286"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78CA84-B810-41FE-B77D-21EF4B88957A}">
          <p14:sldIdLst>
            <p14:sldId id="257"/>
            <p14:sldId id="339"/>
            <p14:sldId id="340"/>
            <p14:sldId id="341"/>
            <p14:sldId id="258"/>
            <p14:sldId id="259"/>
            <p14:sldId id="260"/>
            <p14:sldId id="261"/>
            <p14:sldId id="303"/>
            <p14:sldId id="262"/>
            <p14:sldId id="263"/>
            <p14:sldId id="304"/>
            <p14:sldId id="305"/>
            <p14:sldId id="306"/>
            <p14:sldId id="307"/>
            <p14:sldId id="315"/>
            <p14:sldId id="322"/>
            <p14:sldId id="319"/>
            <p14:sldId id="320"/>
            <p14:sldId id="321"/>
            <p14:sldId id="334"/>
            <p14:sldId id="333"/>
            <p14:sldId id="309"/>
            <p14:sldId id="314"/>
            <p14:sldId id="313"/>
            <p14:sldId id="310"/>
            <p14:sldId id="311"/>
            <p14:sldId id="312"/>
            <p14:sldId id="264"/>
            <p14:sldId id="265"/>
            <p14:sldId id="318"/>
            <p14:sldId id="268"/>
            <p14:sldId id="317"/>
            <p14:sldId id="270"/>
            <p14:sldId id="271"/>
            <p14:sldId id="272"/>
            <p14:sldId id="323"/>
            <p14:sldId id="273"/>
            <p14:sldId id="274"/>
            <p14:sldId id="275"/>
            <p14:sldId id="276"/>
            <p14:sldId id="329"/>
            <p14:sldId id="269"/>
            <p14:sldId id="266"/>
            <p14:sldId id="267"/>
            <p14:sldId id="277"/>
            <p14:sldId id="293"/>
            <p14:sldId id="278"/>
            <p14:sldId id="324"/>
            <p14:sldId id="325"/>
            <p14:sldId id="326"/>
            <p14:sldId id="327"/>
            <p14:sldId id="328"/>
            <p14:sldId id="279"/>
            <p14:sldId id="280"/>
            <p14:sldId id="281"/>
            <p14:sldId id="282"/>
            <p14:sldId id="283"/>
            <p14:sldId id="284"/>
            <p14:sldId id="285"/>
            <p14:sldId id="287"/>
            <p14:sldId id="330"/>
            <p14:sldId id="331"/>
            <p14:sldId id="332"/>
            <p14:sldId id="288"/>
            <p14:sldId id="289"/>
            <p14:sldId id="290"/>
            <p14:sldId id="291"/>
            <p14:sldId id="292"/>
            <p14:sldId id="335"/>
            <p14:sldId id="336"/>
            <p14:sldId id="337"/>
            <p14:sldId id="338"/>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0410BE-1281-7BEF-5024-B0432D1DABC0}" v="1" dt="2025-03-10T16:57:29.178"/>
    <p1510:client id="{98872166-76EE-47BB-BED6-FED6D07C5585}" v="2" dt="2025-03-11T10:36:52.355"/>
    <p1510:client id="{D7007477-F1F2-69B0-D47A-EECAA1E5349E}" v="1" dt="2025-03-10T11:30:49.3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yan Gupta - 123188325 - MITBLR" userId="S::aryan8.mitblr2023@learner.manipal.edu::f211be93-60ae-4cb1-a0cc-f8f1a6c79fcb" providerId="AD" clId="Web-{134B674B-1078-224E-27D7-ACC43D12DC0A}"/>
    <pc:docChg chg="modSld">
      <pc:chgData name="Aryan Gupta - 123188325 - MITBLR" userId="S::aryan8.mitblr2023@learner.manipal.edu::f211be93-60ae-4cb1-a0cc-f8f1a6c79fcb" providerId="AD" clId="Web-{134B674B-1078-224E-27D7-ACC43D12DC0A}" dt="2025-02-27T16:31:43.176" v="0" actId="1076"/>
      <pc:docMkLst>
        <pc:docMk/>
      </pc:docMkLst>
      <pc:sldChg chg="modSp">
        <pc:chgData name="Aryan Gupta - 123188325 - MITBLR" userId="S::aryan8.mitblr2023@learner.manipal.edu::f211be93-60ae-4cb1-a0cc-f8f1a6c79fcb" providerId="AD" clId="Web-{134B674B-1078-224E-27D7-ACC43D12DC0A}" dt="2025-02-27T16:31:43.176" v="0" actId="1076"/>
        <pc:sldMkLst>
          <pc:docMk/>
          <pc:sldMk cId="1729460699" sldId="310"/>
        </pc:sldMkLst>
        <pc:picChg chg="mod">
          <ac:chgData name="Aryan Gupta - 123188325 - MITBLR" userId="S::aryan8.mitblr2023@learner.manipal.edu::f211be93-60ae-4cb1-a0cc-f8f1a6c79fcb" providerId="AD" clId="Web-{134B674B-1078-224E-27D7-ACC43D12DC0A}" dt="2025-02-27T16:31:43.176" v="0" actId="1076"/>
          <ac:picMkLst>
            <pc:docMk/>
            <pc:sldMk cId="1729460699" sldId="310"/>
            <ac:picMk id="4" creationId="{00000000-0000-0000-0000-000000000000}"/>
          </ac:picMkLst>
        </pc:picChg>
      </pc:sldChg>
    </pc:docChg>
  </pc:docChgLst>
  <pc:docChgLst>
    <pc:chgData name="Ananda Prem R - 123154434 - MITBLR" userId="S::ananda.mitblr2023@learner.manipal.edu::c3a92cd8-30ea-4f4d-900b-43bf4b32124e" providerId="AD" clId="Web-{19C1E17A-3F8E-4D84-5077-090D705902DE}"/>
    <pc:docChg chg="modSld">
      <pc:chgData name="Ananda Prem R - 123154434 - MITBLR" userId="S::ananda.mitblr2023@learner.manipal.edu::c3a92cd8-30ea-4f4d-900b-43bf4b32124e" providerId="AD" clId="Web-{19C1E17A-3F8E-4D84-5077-090D705902DE}" dt="2025-03-05T17:37:44.989" v="0" actId="1076"/>
      <pc:docMkLst>
        <pc:docMk/>
      </pc:docMkLst>
      <pc:sldChg chg="modSp">
        <pc:chgData name="Ananda Prem R - 123154434 - MITBLR" userId="S::ananda.mitblr2023@learner.manipal.edu::c3a92cd8-30ea-4f4d-900b-43bf4b32124e" providerId="AD" clId="Web-{19C1E17A-3F8E-4D84-5077-090D705902DE}" dt="2025-03-05T17:37:44.989" v="0" actId="1076"/>
        <pc:sldMkLst>
          <pc:docMk/>
          <pc:sldMk cId="2797999291" sldId="325"/>
        </pc:sldMkLst>
        <pc:picChg chg="mod">
          <ac:chgData name="Ananda Prem R - 123154434 - MITBLR" userId="S::ananda.mitblr2023@learner.manipal.edu::c3a92cd8-30ea-4f4d-900b-43bf4b32124e" providerId="AD" clId="Web-{19C1E17A-3F8E-4D84-5077-090D705902DE}" dt="2025-03-05T17:37:44.989" v="0" actId="1076"/>
          <ac:picMkLst>
            <pc:docMk/>
            <pc:sldMk cId="2797999291" sldId="325"/>
            <ac:picMk id="12" creationId="{3574D7C7-AE24-9883-457E-926682760F3E}"/>
          </ac:picMkLst>
        </pc:picChg>
      </pc:sldChg>
    </pc:docChg>
  </pc:docChgLst>
  <pc:docChgLst>
    <pc:chgData name="Asmit Das - 123166933 - MITBLR" userId="S::asmit1.mitblr2023@learner.manipal.edu::d817cf31-3398-43ed-9530-821962219dee" providerId="AD" clId="Web-{7E0410BE-1281-7BEF-5024-B0432D1DABC0}"/>
    <pc:docChg chg="sldOrd">
      <pc:chgData name="Asmit Das - 123166933 - MITBLR" userId="S::asmit1.mitblr2023@learner.manipal.edu::d817cf31-3398-43ed-9530-821962219dee" providerId="AD" clId="Web-{7E0410BE-1281-7BEF-5024-B0432D1DABC0}" dt="2025-03-10T16:57:29.178" v="0"/>
      <pc:docMkLst>
        <pc:docMk/>
      </pc:docMkLst>
      <pc:sldChg chg="ord">
        <pc:chgData name="Asmit Das - 123166933 - MITBLR" userId="S::asmit1.mitblr2023@learner.manipal.edu::d817cf31-3398-43ed-9530-821962219dee" providerId="AD" clId="Web-{7E0410BE-1281-7BEF-5024-B0432D1DABC0}" dt="2025-03-10T16:57:29.178" v="0"/>
        <pc:sldMkLst>
          <pc:docMk/>
          <pc:sldMk cId="731852291" sldId="273"/>
        </pc:sldMkLst>
      </pc:sldChg>
    </pc:docChg>
  </pc:docChgLst>
  <pc:docChgLst>
    <pc:chgData name="Aryan Gupta - 123188325 - MITBLR" userId="S::aryan8.mitblr2023@learner.manipal.edu::f211be93-60ae-4cb1-a0cc-f8f1a6c79fcb" providerId="AD" clId="Web-{86E19D20-3E31-035F-B09D-EBABDCDF2DD4}"/>
    <pc:docChg chg="modSld">
      <pc:chgData name="Aryan Gupta - 123188325 - MITBLR" userId="S::aryan8.mitblr2023@learner.manipal.edu::f211be93-60ae-4cb1-a0cc-f8f1a6c79fcb" providerId="AD" clId="Web-{86E19D20-3E31-035F-B09D-EBABDCDF2DD4}" dt="2025-03-08T14:09:10.791" v="5" actId="20577"/>
      <pc:docMkLst>
        <pc:docMk/>
      </pc:docMkLst>
      <pc:sldChg chg="modSp">
        <pc:chgData name="Aryan Gupta - 123188325 - MITBLR" userId="S::aryan8.mitblr2023@learner.manipal.edu::f211be93-60ae-4cb1-a0cc-f8f1a6c79fcb" providerId="AD" clId="Web-{86E19D20-3E31-035F-B09D-EBABDCDF2DD4}" dt="2025-03-08T14:09:10.791" v="5" actId="20577"/>
        <pc:sldMkLst>
          <pc:docMk/>
          <pc:sldMk cId="991201712" sldId="265"/>
        </pc:sldMkLst>
        <pc:spChg chg="mod">
          <ac:chgData name="Aryan Gupta - 123188325 - MITBLR" userId="S::aryan8.mitblr2023@learner.manipal.edu::f211be93-60ae-4cb1-a0cc-f8f1a6c79fcb" providerId="AD" clId="Web-{86E19D20-3E31-035F-B09D-EBABDCDF2DD4}" dt="2025-03-08T14:09:10.791" v="5" actId="20577"/>
          <ac:spMkLst>
            <pc:docMk/>
            <pc:sldMk cId="991201712" sldId="265"/>
            <ac:spMk id="3" creationId="{00000000-0000-0000-0000-000000000000}"/>
          </ac:spMkLst>
        </pc:spChg>
      </pc:sldChg>
    </pc:docChg>
  </pc:docChgLst>
  <pc:docChgLst>
    <pc:chgData name="Ananda Prem R - 123154434 - MITBLR" userId="S::ananda.mitblr2023@learner.manipal.edu::c3a92cd8-30ea-4f4d-900b-43bf4b32124e" providerId="AD" clId="Web-{D00DF791-4E72-7710-D196-3AA911F31A50}"/>
    <pc:docChg chg="modSld">
      <pc:chgData name="Ananda Prem R - 123154434 - MITBLR" userId="S::ananda.mitblr2023@learner.manipal.edu::c3a92cd8-30ea-4f4d-900b-43bf4b32124e" providerId="AD" clId="Web-{D00DF791-4E72-7710-D196-3AA911F31A50}" dt="2025-03-03T08:06:20.614" v="1" actId="1076"/>
      <pc:docMkLst>
        <pc:docMk/>
      </pc:docMkLst>
      <pc:sldChg chg="modSp">
        <pc:chgData name="Ananda Prem R - 123154434 - MITBLR" userId="S::ananda.mitblr2023@learner.manipal.edu::c3a92cd8-30ea-4f4d-900b-43bf4b32124e" providerId="AD" clId="Web-{D00DF791-4E72-7710-D196-3AA911F31A50}" dt="2025-03-03T08:06:20.614" v="1" actId="1076"/>
        <pc:sldMkLst>
          <pc:docMk/>
          <pc:sldMk cId="2762226183" sldId="262"/>
        </pc:sldMkLst>
        <pc:picChg chg="mod">
          <ac:chgData name="Ananda Prem R - 123154434 - MITBLR" userId="S::ananda.mitblr2023@learner.manipal.edu::c3a92cd8-30ea-4f4d-900b-43bf4b32124e" providerId="AD" clId="Web-{D00DF791-4E72-7710-D196-3AA911F31A50}" dt="2025-03-03T08:06:20.614" v="1" actId="1076"/>
          <ac:picMkLst>
            <pc:docMk/>
            <pc:sldMk cId="2762226183" sldId="262"/>
            <ac:picMk id="5" creationId="{00000000-0000-0000-0000-000000000000}"/>
          </ac:picMkLst>
        </pc:picChg>
      </pc:sldChg>
    </pc:docChg>
  </pc:docChgLst>
  <pc:docChgLst>
    <pc:chgData name="Ananda Prem R - 123154434 - MITBLR" userId="S::ananda.mitblr2023@learner.manipal.edu::c3a92cd8-30ea-4f4d-900b-43bf4b32124e" providerId="AD" clId="Web-{15018A93-C9A4-2050-501C-91C4456BE86C}"/>
    <pc:docChg chg="modSld">
      <pc:chgData name="Ananda Prem R - 123154434 - MITBLR" userId="S::ananda.mitblr2023@learner.manipal.edu::c3a92cd8-30ea-4f4d-900b-43bf4b32124e" providerId="AD" clId="Web-{15018A93-C9A4-2050-501C-91C4456BE86C}" dt="2025-03-05T06:05:26.144" v="2" actId="1076"/>
      <pc:docMkLst>
        <pc:docMk/>
      </pc:docMkLst>
      <pc:sldChg chg="modSp">
        <pc:chgData name="Ananda Prem R - 123154434 - MITBLR" userId="S::ananda.mitblr2023@learner.manipal.edu::c3a92cd8-30ea-4f4d-900b-43bf4b32124e" providerId="AD" clId="Web-{15018A93-C9A4-2050-501C-91C4456BE86C}" dt="2025-03-05T06:05:26.144" v="2" actId="1076"/>
        <pc:sldMkLst>
          <pc:docMk/>
          <pc:sldMk cId="2030711079" sldId="309"/>
        </pc:sldMkLst>
        <pc:picChg chg="mod">
          <ac:chgData name="Ananda Prem R - 123154434 - MITBLR" userId="S::ananda.mitblr2023@learner.manipal.edu::c3a92cd8-30ea-4f4d-900b-43bf4b32124e" providerId="AD" clId="Web-{15018A93-C9A4-2050-501C-91C4456BE86C}" dt="2025-03-05T06:05:26.144" v="2" actId="1076"/>
          <ac:picMkLst>
            <pc:docMk/>
            <pc:sldMk cId="2030711079" sldId="309"/>
            <ac:picMk id="4" creationId="{00000000-0000-0000-0000-000000000000}"/>
          </ac:picMkLst>
        </pc:picChg>
      </pc:sldChg>
      <pc:sldChg chg="modSp">
        <pc:chgData name="Ananda Prem R - 123154434 - MITBLR" userId="S::ananda.mitblr2023@learner.manipal.edu::c3a92cd8-30ea-4f4d-900b-43bf4b32124e" providerId="AD" clId="Web-{15018A93-C9A4-2050-501C-91C4456BE86C}" dt="2025-03-05T05:39:13.037" v="1" actId="14100"/>
        <pc:sldMkLst>
          <pc:docMk/>
          <pc:sldMk cId="175558707" sldId="319"/>
        </pc:sldMkLst>
        <pc:picChg chg="mod">
          <ac:chgData name="Ananda Prem R - 123154434 - MITBLR" userId="S::ananda.mitblr2023@learner.manipal.edu::c3a92cd8-30ea-4f4d-900b-43bf4b32124e" providerId="AD" clId="Web-{15018A93-C9A4-2050-501C-91C4456BE86C}" dt="2025-03-05T05:39:13.037" v="1" actId="14100"/>
          <ac:picMkLst>
            <pc:docMk/>
            <pc:sldMk cId="175558707" sldId="319"/>
            <ac:picMk id="4" creationId="{2E6ECE65-6BB4-1493-500F-6565D175A468}"/>
          </ac:picMkLst>
        </pc:picChg>
      </pc:sldChg>
    </pc:docChg>
  </pc:docChgLst>
  <pc:docChgLst>
    <pc:chgData name="Shaurya Raghuvanshi - 123112122 - MITBLR" userId="S::shaurya2.mitblr2023@learner.manipal.edu::47fb8a04-8a1b-4ede-a603-68fc72cfd873" providerId="AD" clId="Web-{B25D1B19-48CD-2B5C-5FF6-D0C1D5F0CAFC}"/>
    <pc:docChg chg="addSld delSld sldOrd delSection modSection">
      <pc:chgData name="Shaurya Raghuvanshi - 123112122 - MITBLR" userId="S::shaurya2.mitblr2023@learner.manipal.edu::47fb8a04-8a1b-4ede-a603-68fc72cfd873" providerId="AD" clId="Web-{B25D1B19-48CD-2B5C-5FF6-D0C1D5F0CAFC}" dt="2025-03-08T18:09:18.771" v="5"/>
      <pc:docMkLst>
        <pc:docMk/>
      </pc:docMkLst>
      <pc:sldChg chg="ord">
        <pc:chgData name="Shaurya Raghuvanshi - 123112122 - MITBLR" userId="S::shaurya2.mitblr2023@learner.manipal.edu::47fb8a04-8a1b-4ede-a603-68fc72cfd873" providerId="AD" clId="Web-{B25D1B19-48CD-2B5C-5FF6-D0C1D5F0CAFC}" dt="2025-03-08T18:09:18.771" v="5"/>
        <pc:sldMkLst>
          <pc:docMk/>
          <pc:sldMk cId="175558707" sldId="319"/>
        </pc:sldMkLst>
      </pc:sldChg>
      <pc:sldChg chg="new del">
        <pc:chgData name="Shaurya Raghuvanshi - 123112122 - MITBLR" userId="S::shaurya2.mitblr2023@learner.manipal.edu::47fb8a04-8a1b-4ede-a603-68fc72cfd873" providerId="AD" clId="Web-{B25D1B19-48CD-2B5C-5FF6-D0C1D5F0CAFC}" dt="2025-03-08T17:25:17.634" v="3"/>
        <pc:sldMkLst>
          <pc:docMk/>
          <pc:sldMk cId="2482111611" sldId="342"/>
        </pc:sldMkLst>
      </pc:sldChg>
      <pc:sldChg chg="new del">
        <pc:chgData name="Shaurya Raghuvanshi - 123112122 - MITBLR" userId="S::shaurya2.mitblr2023@learner.manipal.edu::47fb8a04-8a1b-4ede-a603-68fc72cfd873" providerId="AD" clId="Web-{B25D1B19-48CD-2B5C-5FF6-D0C1D5F0CAFC}" dt="2025-03-08T17:25:15.416" v="2"/>
        <pc:sldMkLst>
          <pc:docMk/>
          <pc:sldMk cId="1238589613" sldId="343"/>
        </pc:sldMkLst>
      </pc:sldChg>
    </pc:docChg>
  </pc:docChgLst>
  <pc:docChgLst>
    <pc:chgData name="Shaurya Raghuvanshi - 123112122 - MITBLR" userId="S::shaurya2.mitblr2023@learner.manipal.edu::47fb8a04-8a1b-4ede-a603-68fc72cfd873" providerId="AD" clId="Web-{9A6B9BC2-FB4F-228C-488F-1F873F6D79B5}"/>
    <pc:docChg chg="modSld sldOrd">
      <pc:chgData name="Shaurya Raghuvanshi - 123112122 - MITBLR" userId="S::shaurya2.mitblr2023@learner.manipal.edu::47fb8a04-8a1b-4ede-a603-68fc72cfd873" providerId="AD" clId="Web-{9A6B9BC2-FB4F-228C-488F-1F873F6D79B5}" dt="2025-03-08T11:15:00.064" v="9"/>
      <pc:docMkLst>
        <pc:docMk/>
      </pc:docMkLst>
      <pc:sldChg chg="modSp">
        <pc:chgData name="Shaurya Raghuvanshi - 123112122 - MITBLR" userId="S::shaurya2.mitblr2023@learner.manipal.edu::47fb8a04-8a1b-4ede-a603-68fc72cfd873" providerId="AD" clId="Web-{9A6B9BC2-FB4F-228C-488F-1F873F6D79B5}" dt="2025-03-08T10:55:02.064" v="0" actId="1076"/>
        <pc:sldMkLst>
          <pc:docMk/>
          <pc:sldMk cId="1975993115" sldId="339"/>
        </pc:sldMkLst>
        <pc:picChg chg="mod">
          <ac:chgData name="Shaurya Raghuvanshi - 123112122 - MITBLR" userId="S::shaurya2.mitblr2023@learner.manipal.edu::47fb8a04-8a1b-4ede-a603-68fc72cfd873" providerId="AD" clId="Web-{9A6B9BC2-FB4F-228C-488F-1F873F6D79B5}" dt="2025-03-08T10:55:02.064" v="0" actId="1076"/>
          <ac:picMkLst>
            <pc:docMk/>
            <pc:sldMk cId="1975993115" sldId="339"/>
            <ac:picMk id="5" creationId="{B7E61C14-D109-2407-55B9-36DDDABF6102}"/>
          </ac:picMkLst>
        </pc:picChg>
      </pc:sldChg>
      <pc:sldChg chg="modSp ord">
        <pc:chgData name="Shaurya Raghuvanshi - 123112122 - MITBLR" userId="S::shaurya2.mitblr2023@learner.manipal.edu::47fb8a04-8a1b-4ede-a603-68fc72cfd873" providerId="AD" clId="Web-{9A6B9BC2-FB4F-228C-488F-1F873F6D79B5}" dt="2025-03-08T11:15:00.064" v="9"/>
        <pc:sldMkLst>
          <pc:docMk/>
          <pc:sldMk cId="643732558" sldId="341"/>
        </pc:sldMkLst>
        <pc:picChg chg="mod">
          <ac:chgData name="Shaurya Raghuvanshi - 123112122 - MITBLR" userId="S::shaurya2.mitblr2023@learner.manipal.edu::47fb8a04-8a1b-4ede-a603-68fc72cfd873" providerId="AD" clId="Web-{9A6B9BC2-FB4F-228C-488F-1F873F6D79B5}" dt="2025-03-08T11:03:29.525" v="7"/>
          <ac:picMkLst>
            <pc:docMk/>
            <pc:sldMk cId="643732558" sldId="341"/>
            <ac:picMk id="11" creationId="{14D80562-0EAC-2FCB-E12A-7F9EC172209A}"/>
          </ac:picMkLst>
        </pc:picChg>
      </pc:sldChg>
    </pc:docChg>
  </pc:docChgLst>
  <pc:docChgLst>
    <pc:chgData name="Ananda Prem R - 123154434 - MITBLR" userId="S::ananda.mitblr2023@learner.manipal.edu::c3a92cd8-30ea-4f4d-900b-43bf4b32124e" providerId="AD" clId="Web-{9777CE17-5786-514B-B4E6-0B1AB19F11D9}"/>
    <pc:docChg chg="modSld">
      <pc:chgData name="Ananda Prem R - 123154434 - MITBLR" userId="S::ananda.mitblr2023@learner.manipal.edu::c3a92cd8-30ea-4f4d-900b-43bf4b32124e" providerId="AD" clId="Web-{9777CE17-5786-514B-B4E6-0B1AB19F11D9}" dt="2025-03-05T16:57:01.967" v="7" actId="1076"/>
      <pc:docMkLst>
        <pc:docMk/>
      </pc:docMkLst>
      <pc:sldChg chg="addSp modSp">
        <pc:chgData name="Ananda Prem R - 123154434 - MITBLR" userId="S::ananda.mitblr2023@learner.manipal.edu::c3a92cd8-30ea-4f4d-900b-43bf4b32124e" providerId="AD" clId="Web-{9777CE17-5786-514B-B4E6-0B1AB19F11D9}" dt="2025-03-05T16:22:44.859" v="6" actId="1076"/>
        <pc:sldMkLst>
          <pc:docMk/>
          <pc:sldMk cId="3951829306" sldId="318"/>
        </pc:sldMkLst>
        <pc:spChg chg="mod">
          <ac:chgData name="Ananda Prem R - 123154434 - MITBLR" userId="S::ananda.mitblr2023@learner.manipal.edu::c3a92cd8-30ea-4f4d-900b-43bf4b32124e" providerId="AD" clId="Web-{9777CE17-5786-514B-B4E6-0B1AB19F11D9}" dt="2025-03-05T16:12:57.591" v="1" actId="1076"/>
          <ac:spMkLst>
            <pc:docMk/>
            <pc:sldMk cId="3951829306" sldId="318"/>
            <ac:spMk id="12" creationId="{0CF1741C-0813-D72B-1CF5-12E48FCED491}"/>
          </ac:spMkLst>
        </pc:spChg>
        <pc:picChg chg="add mod">
          <ac:chgData name="Ananda Prem R - 123154434 - MITBLR" userId="S::ananda.mitblr2023@learner.manipal.edu::c3a92cd8-30ea-4f4d-900b-43bf4b32124e" providerId="AD" clId="Web-{9777CE17-5786-514B-B4E6-0B1AB19F11D9}" dt="2025-03-05T16:22:44.859" v="6" actId="1076"/>
          <ac:picMkLst>
            <pc:docMk/>
            <pc:sldMk cId="3951829306" sldId="318"/>
            <ac:picMk id="2" creationId="{225EE138-645C-0DAA-386A-F34AC058F8B6}"/>
          </ac:picMkLst>
        </pc:picChg>
      </pc:sldChg>
      <pc:sldChg chg="modSp">
        <pc:chgData name="Ananda Prem R - 123154434 - MITBLR" userId="S::ananda.mitblr2023@learner.manipal.edu::c3a92cd8-30ea-4f4d-900b-43bf4b32124e" providerId="AD" clId="Web-{9777CE17-5786-514B-B4E6-0B1AB19F11D9}" dt="2025-03-05T16:57:01.967" v="7" actId="1076"/>
        <pc:sldMkLst>
          <pc:docMk/>
          <pc:sldMk cId="2916804105" sldId="329"/>
        </pc:sldMkLst>
        <pc:picChg chg="mod">
          <ac:chgData name="Ananda Prem R - 123154434 - MITBLR" userId="S::ananda.mitblr2023@learner.manipal.edu::c3a92cd8-30ea-4f4d-900b-43bf4b32124e" providerId="AD" clId="Web-{9777CE17-5786-514B-B4E6-0B1AB19F11D9}" dt="2025-03-05T16:57:01.967" v="7" actId="1076"/>
          <ac:picMkLst>
            <pc:docMk/>
            <pc:sldMk cId="2916804105" sldId="329"/>
            <ac:picMk id="4" creationId="{2851AD0B-E022-724B-4213-68CC44BDB032}"/>
          </ac:picMkLst>
        </pc:picChg>
      </pc:sldChg>
    </pc:docChg>
  </pc:docChgLst>
  <pc:docChgLst>
    <pc:chgData name="Gowtham Krishna N - 123169927 - MITBLR" userId="S::gowtham.mitblr2023@learner.manipal.edu::383d1ccb-6981-41b1-9879-aae8814d4618" providerId="AD" clId="Web-{98872166-76EE-47BB-BED6-FED6D07C5585}"/>
    <pc:docChg chg="modSld">
      <pc:chgData name="Gowtham Krishna N - 123169927 - MITBLR" userId="S::gowtham.mitblr2023@learner.manipal.edu::383d1ccb-6981-41b1-9879-aae8814d4618" providerId="AD" clId="Web-{98872166-76EE-47BB-BED6-FED6D07C5585}" dt="2025-03-11T10:36:52.355" v="1" actId="1076"/>
      <pc:docMkLst>
        <pc:docMk/>
      </pc:docMkLst>
      <pc:sldChg chg="modSp">
        <pc:chgData name="Gowtham Krishna N - 123169927 - MITBLR" userId="S::gowtham.mitblr2023@learner.manipal.edu::383d1ccb-6981-41b1-9879-aae8814d4618" providerId="AD" clId="Web-{98872166-76EE-47BB-BED6-FED6D07C5585}" dt="2025-03-11T10:36:52.355" v="1" actId="1076"/>
        <pc:sldMkLst>
          <pc:docMk/>
          <pc:sldMk cId="3422235547" sldId="306"/>
        </pc:sldMkLst>
        <pc:picChg chg="mod">
          <ac:chgData name="Gowtham Krishna N - 123169927 - MITBLR" userId="S::gowtham.mitblr2023@learner.manipal.edu::383d1ccb-6981-41b1-9879-aae8814d4618" providerId="AD" clId="Web-{98872166-76EE-47BB-BED6-FED6D07C5585}" dt="2025-03-11T10:36:52.355" v="1" actId="1076"/>
          <ac:picMkLst>
            <pc:docMk/>
            <pc:sldMk cId="3422235547" sldId="306"/>
            <ac:picMk id="3" creationId="{D61AD85A-CC09-7AF5-F419-362B012D4161}"/>
          </ac:picMkLst>
        </pc:picChg>
      </pc:sldChg>
      <pc:sldChg chg="modSp">
        <pc:chgData name="Gowtham Krishna N - 123169927 - MITBLR" userId="S::gowtham.mitblr2023@learner.manipal.edu::383d1ccb-6981-41b1-9879-aae8814d4618" providerId="AD" clId="Web-{98872166-76EE-47BB-BED6-FED6D07C5585}" dt="2025-03-11T10:27:12.395" v="0" actId="1076"/>
        <pc:sldMkLst>
          <pc:docMk/>
          <pc:sldMk cId="175558707" sldId="319"/>
        </pc:sldMkLst>
        <pc:picChg chg="mod">
          <ac:chgData name="Gowtham Krishna N - 123169927 - MITBLR" userId="S::gowtham.mitblr2023@learner.manipal.edu::383d1ccb-6981-41b1-9879-aae8814d4618" providerId="AD" clId="Web-{98872166-76EE-47BB-BED6-FED6D07C5585}" dt="2025-03-11T10:27:12.395" v="0" actId="1076"/>
          <ac:picMkLst>
            <pc:docMk/>
            <pc:sldMk cId="175558707" sldId="319"/>
            <ac:picMk id="4" creationId="{2E6ECE65-6BB4-1493-500F-6565D175A468}"/>
          </ac:picMkLst>
        </pc:picChg>
      </pc:sldChg>
    </pc:docChg>
  </pc:docChgLst>
  <pc:docChgLst>
    <pc:chgData name="VALLAMKONDA SRI SAI PRANAV - 123125372 - MITBLR" userId="S::vallamkonda.mitblr2023@learner.manipal.edu::15aae569-4678-4b7e-8b8a-35c516cdf41f" providerId="AD" clId="Web-{D7007477-F1F2-69B0-D47A-EECAA1E5349E}"/>
    <pc:docChg chg="modSld">
      <pc:chgData name="VALLAMKONDA SRI SAI PRANAV - 123125372 - MITBLR" userId="S::vallamkonda.mitblr2023@learner.manipal.edu::15aae569-4678-4b7e-8b8a-35c516cdf41f" providerId="AD" clId="Web-{D7007477-F1F2-69B0-D47A-EECAA1E5349E}" dt="2025-03-10T11:30:49.382" v="0" actId="1076"/>
      <pc:docMkLst>
        <pc:docMk/>
      </pc:docMkLst>
      <pc:sldChg chg="modSp">
        <pc:chgData name="VALLAMKONDA SRI SAI PRANAV - 123125372 - MITBLR" userId="S::vallamkonda.mitblr2023@learner.manipal.edu::15aae569-4678-4b7e-8b8a-35c516cdf41f" providerId="AD" clId="Web-{D7007477-F1F2-69B0-D47A-EECAA1E5349E}" dt="2025-03-10T11:30:49.382" v="0" actId="1076"/>
        <pc:sldMkLst>
          <pc:docMk/>
          <pc:sldMk cId="175558707" sldId="319"/>
        </pc:sldMkLst>
        <pc:picChg chg="mod">
          <ac:chgData name="VALLAMKONDA SRI SAI PRANAV - 123125372 - MITBLR" userId="S::vallamkonda.mitblr2023@learner.manipal.edu::15aae569-4678-4b7e-8b8a-35c516cdf41f" providerId="AD" clId="Web-{D7007477-F1F2-69B0-D47A-EECAA1E5349E}" dt="2025-03-10T11:30:49.382" v="0" actId="1076"/>
          <ac:picMkLst>
            <pc:docMk/>
            <pc:sldMk cId="175558707" sldId="319"/>
            <ac:picMk id="4" creationId="{2E6ECE65-6BB4-1493-500F-6565D175A468}"/>
          </ac:picMkLst>
        </pc:picChg>
      </pc:sldChg>
    </pc:docChg>
  </pc:docChgLst>
  <pc:docChgLst>
    <pc:chgData name="Aarshia Verma - 123160177 - MITBLR" userId="S::aarshia.mitblr2023@learner.manipal.edu::f9003be7-a99d-4aca-a11b-1896ee0c6a90" providerId="AD" clId="Web-{58280CDD-634A-475D-B8ED-B54F228BD249}"/>
    <pc:docChg chg="modSld">
      <pc:chgData name="Aarshia Verma - 123160177 - MITBLR" userId="S::aarshia.mitblr2023@learner.manipal.edu::f9003be7-a99d-4aca-a11b-1896ee0c6a90" providerId="AD" clId="Web-{58280CDD-634A-475D-B8ED-B54F228BD249}" dt="2025-03-06T12:34:33.908" v="3"/>
      <pc:docMkLst>
        <pc:docMk/>
      </pc:docMkLst>
      <pc:sldChg chg="modSp">
        <pc:chgData name="Aarshia Verma - 123160177 - MITBLR" userId="S::aarshia.mitblr2023@learner.manipal.edu::f9003be7-a99d-4aca-a11b-1896ee0c6a90" providerId="AD" clId="Web-{58280CDD-634A-475D-B8ED-B54F228BD249}" dt="2025-03-06T12:34:33.908" v="3"/>
        <pc:sldMkLst>
          <pc:docMk/>
          <pc:sldMk cId="3916239832" sldId="333"/>
        </pc:sldMkLst>
        <pc:picChg chg="mod modCrop">
          <ac:chgData name="Aarshia Verma - 123160177 - MITBLR" userId="S::aarshia.mitblr2023@learner.manipal.edu::f9003be7-a99d-4aca-a11b-1896ee0c6a90" providerId="AD" clId="Web-{58280CDD-634A-475D-B8ED-B54F228BD249}" dt="2025-03-06T12:34:33.908" v="3"/>
          <ac:picMkLst>
            <pc:docMk/>
            <pc:sldMk cId="3916239832" sldId="333"/>
            <ac:picMk id="4" creationId="{7EA94D89-8970-5240-89DE-337A23502F72}"/>
          </ac:picMkLst>
        </pc:picChg>
      </pc:sldChg>
    </pc:docChg>
  </pc:docChgLst>
  <pc:docChgLst>
    <pc:chgData name="Neil Mathew Suby - 123106683 - MITBLR" userId="S::neil.mitblr2023@learner.manipal.edu::7c1dcd24-0f3c-483f-b54f-35393cada909" providerId="AD" clId="Web-{3ABF0321-544E-4F06-AB31-656D1570ACA6}"/>
    <pc:docChg chg="addSld delSld modSld">
      <pc:chgData name="Neil Mathew Suby - 123106683 - MITBLR" userId="S::neil.mitblr2023@learner.manipal.edu::7c1dcd24-0f3c-483f-b54f-35393cada909" providerId="AD" clId="Web-{3ABF0321-544E-4F06-AB31-656D1570ACA6}" dt="2025-03-06T13:11:01.984" v="12"/>
      <pc:docMkLst>
        <pc:docMk/>
      </pc:docMkLst>
      <pc:sldChg chg="add del">
        <pc:chgData name="Neil Mathew Suby - 123106683 - MITBLR" userId="S::neil.mitblr2023@learner.manipal.edu::7c1dcd24-0f3c-483f-b54f-35393cada909" providerId="AD" clId="Web-{3ABF0321-544E-4F06-AB31-656D1570ACA6}" dt="2025-03-06T13:10:59.156" v="11"/>
        <pc:sldMkLst>
          <pc:docMk/>
          <pc:sldMk cId="412336605" sldId="285"/>
        </pc:sldMkLst>
      </pc:sldChg>
      <pc:sldChg chg="modSp">
        <pc:chgData name="Neil Mathew Suby - 123106683 - MITBLR" userId="S::neil.mitblr2023@learner.manipal.edu::7c1dcd24-0f3c-483f-b54f-35393cada909" providerId="AD" clId="Web-{3ABF0321-544E-4F06-AB31-656D1570ACA6}" dt="2025-03-06T06:52:43.956" v="2" actId="1076"/>
        <pc:sldMkLst>
          <pc:docMk/>
          <pc:sldMk cId="4017864982" sldId="323"/>
        </pc:sldMkLst>
        <pc:picChg chg="mod">
          <ac:chgData name="Neil Mathew Suby - 123106683 - MITBLR" userId="S::neil.mitblr2023@learner.manipal.edu::7c1dcd24-0f3c-483f-b54f-35393cada909" providerId="AD" clId="Web-{3ABF0321-544E-4F06-AB31-656D1570ACA6}" dt="2025-03-06T06:52:43.956" v="2" actId="1076"/>
          <ac:picMkLst>
            <pc:docMk/>
            <pc:sldMk cId="4017864982" sldId="323"/>
            <ac:picMk id="4" creationId="{52C44D49-4F06-E1AB-E292-A10EEB8F2D27}"/>
          </ac:picMkLst>
        </pc:picChg>
      </pc:sldChg>
      <pc:sldChg chg="new del">
        <pc:chgData name="Neil Mathew Suby - 123106683 - MITBLR" userId="S::neil.mitblr2023@learner.manipal.edu::7c1dcd24-0f3c-483f-b54f-35393cada909" providerId="AD" clId="Web-{3ABF0321-544E-4F06-AB31-656D1570ACA6}" dt="2025-03-06T07:43:53.464" v="4"/>
        <pc:sldMkLst>
          <pc:docMk/>
          <pc:sldMk cId="1008924263" sldId="342"/>
        </pc:sldMkLst>
      </pc:sldChg>
      <pc:sldChg chg="new del">
        <pc:chgData name="Neil Mathew Suby - 123106683 - MITBLR" userId="S::neil.mitblr2023@learner.manipal.edu::7c1dcd24-0f3c-483f-b54f-35393cada909" providerId="AD" clId="Web-{3ABF0321-544E-4F06-AB31-656D1570ACA6}" dt="2025-03-06T13:09:03.374" v="6"/>
        <pc:sldMkLst>
          <pc:docMk/>
          <pc:sldMk cId="1870933050" sldId="342"/>
        </pc:sldMkLst>
      </pc:sldChg>
      <pc:sldChg chg="new del">
        <pc:chgData name="Neil Mathew Suby - 123106683 - MITBLR" userId="S::neil.mitblr2023@learner.manipal.edu::7c1dcd24-0f3c-483f-b54f-35393cada909" providerId="AD" clId="Web-{3ABF0321-544E-4F06-AB31-656D1570ACA6}" dt="2025-03-06T13:11:01.984" v="12"/>
        <pc:sldMkLst>
          <pc:docMk/>
          <pc:sldMk cId="4252555954" sldId="342"/>
        </pc:sldMkLst>
      </pc:sldChg>
      <pc:sldChg chg="new del">
        <pc:chgData name="Neil Mathew Suby - 123106683 - MITBLR" userId="S::neil.mitblr2023@learner.manipal.edu::7c1dcd24-0f3c-483f-b54f-35393cada909" providerId="AD" clId="Web-{3ABF0321-544E-4F06-AB31-656D1570ACA6}" dt="2025-03-06T13:10:54.687" v="9"/>
        <pc:sldMkLst>
          <pc:docMk/>
          <pc:sldMk cId="1308772423" sldId="343"/>
        </pc:sldMkLst>
      </pc:sldChg>
    </pc:docChg>
  </pc:docChgLst>
  <pc:docChgLst>
    <pc:chgData name="Shaurya Raghuvanshi - 123112122 - MITBLR" userId="S::shaurya2.mitblr2023@learner.manipal.edu::47fb8a04-8a1b-4ede-a603-68fc72cfd873" providerId="AD" clId="Web-{40D4ACA4-27CE-7054-EEA7-5C056321C851}"/>
    <pc:docChg chg="modSld addSection">
      <pc:chgData name="Shaurya Raghuvanshi - 123112122 - MITBLR" userId="S::shaurya2.mitblr2023@learner.manipal.edu::47fb8a04-8a1b-4ede-a603-68fc72cfd873" providerId="AD" clId="Web-{40D4ACA4-27CE-7054-EEA7-5C056321C851}" dt="2025-03-08T17:20:24.788" v="6"/>
      <pc:docMkLst>
        <pc:docMk/>
      </pc:docMkLst>
      <pc:sldChg chg="modSp">
        <pc:chgData name="Shaurya Raghuvanshi - 123112122 - MITBLR" userId="S::shaurya2.mitblr2023@learner.manipal.edu::47fb8a04-8a1b-4ede-a603-68fc72cfd873" providerId="AD" clId="Web-{40D4ACA4-27CE-7054-EEA7-5C056321C851}" dt="2025-03-08T14:16:34.845" v="5"/>
        <pc:sldMkLst>
          <pc:docMk/>
          <pc:sldMk cId="1630956811" sldId="260"/>
        </pc:sldMkLst>
        <pc:spChg chg="mod">
          <ac:chgData name="Shaurya Raghuvanshi - 123112122 - MITBLR" userId="S::shaurya2.mitblr2023@learner.manipal.edu::47fb8a04-8a1b-4ede-a603-68fc72cfd873" providerId="AD" clId="Web-{40D4ACA4-27CE-7054-EEA7-5C056321C851}" dt="2025-03-08T14:16:34.845" v="5"/>
          <ac:spMkLst>
            <pc:docMk/>
            <pc:sldMk cId="1630956811" sldId="260"/>
            <ac:spMk id="3" creationId="{00000000-0000-0000-0000-000000000000}"/>
          </ac:spMkLst>
        </pc:spChg>
      </pc:sldChg>
      <pc:sldChg chg="modSp">
        <pc:chgData name="Shaurya Raghuvanshi - 123112122 - MITBLR" userId="S::shaurya2.mitblr2023@learner.manipal.edu::47fb8a04-8a1b-4ede-a603-68fc72cfd873" providerId="AD" clId="Web-{40D4ACA4-27CE-7054-EEA7-5C056321C851}" dt="2025-03-08T14:08:46.950" v="2"/>
        <pc:sldMkLst>
          <pc:docMk/>
          <pc:sldMk cId="1975993115" sldId="339"/>
        </pc:sldMkLst>
        <pc:picChg chg="mod">
          <ac:chgData name="Shaurya Raghuvanshi - 123112122 - MITBLR" userId="S::shaurya2.mitblr2023@learner.manipal.edu::47fb8a04-8a1b-4ede-a603-68fc72cfd873" providerId="AD" clId="Web-{40D4ACA4-27CE-7054-EEA7-5C056321C851}" dt="2025-03-08T14:08:46.950" v="2"/>
          <ac:picMkLst>
            <pc:docMk/>
            <pc:sldMk cId="1975993115" sldId="339"/>
            <ac:picMk id="5" creationId="{B7E61C14-D109-2407-55B9-36DDDABF6102}"/>
          </ac:picMkLst>
        </pc:picChg>
      </pc:sldChg>
    </pc:docChg>
  </pc:docChgLst>
  <pc:docChgLst>
    <pc:chgData name="Manas Singh - 123126170 - MITBLR" userId="c7dcefe3-ed86-405a-8ce6-5889a459fd31" providerId="ADAL" clId="{EA3B1237-D5F1-440E-AE73-4E24CC5A850E}"/>
    <pc:docChg chg="addSld delSld">
      <pc:chgData name="Manas Singh - 123126170 - MITBLR" userId="c7dcefe3-ed86-405a-8ce6-5889a459fd31" providerId="ADAL" clId="{EA3B1237-D5F1-440E-AE73-4E24CC5A850E}" dt="2025-02-25T19:14:47.488" v="1" actId="2696"/>
      <pc:docMkLst>
        <pc:docMk/>
      </pc:docMkLst>
      <pc:sldChg chg="new del">
        <pc:chgData name="Manas Singh - 123126170 - MITBLR" userId="c7dcefe3-ed86-405a-8ce6-5889a459fd31" providerId="ADAL" clId="{EA3B1237-D5F1-440E-AE73-4E24CC5A850E}" dt="2025-02-25T19:14:47.488" v="1" actId="2696"/>
        <pc:sldMkLst>
          <pc:docMk/>
          <pc:sldMk cId="3056567884" sldId="34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7793E-B417-469E-A6AA-AE69E5349AB3}" type="datetimeFigureOut">
              <a:rPr lang="en-US" smtClean="0"/>
              <a:t>3/11/2025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E4E2C-2306-4BF9-B4EA-5418C87AE7E8}" type="slidenum">
              <a:rPr lang="en-US" smtClean="0"/>
              <a:t>‹#›</a:t>
            </a:fld>
            <a:endParaRPr lang="en-US"/>
          </a:p>
        </p:txBody>
      </p:sp>
    </p:spTree>
    <p:extLst>
      <p:ext uri="{BB962C8B-B14F-4D97-AF65-F5344CB8AC3E}">
        <p14:creationId xmlns:p14="http://schemas.microsoft.com/office/powerpoint/2010/main" val="1319298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DA019-6302-40F5-B79C-06DEA3AB6B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442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STR instruction tells the CPU to store (copy) the contents of the GPR to a base address location pointed to by the Rd register. </a:t>
            </a:r>
          </a:p>
          <a:p>
            <a:r>
              <a:rPr lang="en-US"/>
              <a:t>Notice that the source register of STR instruction is placed before the destination register. </a:t>
            </a:r>
          </a:p>
          <a:p>
            <a:r>
              <a:rPr lang="en-US"/>
              <a:t>Obviously since GPR is 32-bit wide (4-byte) we need four consecutive memory locations to store the contents of GPR. </a:t>
            </a:r>
          </a:p>
          <a:p>
            <a:r>
              <a:rPr lang="en-US"/>
              <a:t>The memory locations must be writable such as SRAM. See Figure 2-6. </a:t>
            </a:r>
          </a:p>
          <a:p>
            <a:r>
              <a:rPr lang="en-US"/>
              <a:t>The “STR R3,[R6]” instruction will copy the contents of R3 into locations pointed to by R6. </a:t>
            </a:r>
          </a:p>
          <a:p>
            <a:r>
              <a:rPr lang="en-US"/>
              <a:t>Locations 0x40000200 through 0x40000203 of the SRAM memory will have the contents of R3 since R6 = 0x40000200. </a:t>
            </a:r>
            <a:endParaRPr lang="en-IN"/>
          </a:p>
        </p:txBody>
      </p:sp>
      <p:sp>
        <p:nvSpPr>
          <p:cNvPr id="4" name="Slide Number Placeholder 3"/>
          <p:cNvSpPr>
            <a:spLocks noGrp="1"/>
          </p:cNvSpPr>
          <p:nvPr>
            <p:ph type="sldNum" sz="quarter" idx="5"/>
          </p:nvPr>
        </p:nvSpPr>
        <p:spPr/>
        <p:txBody>
          <a:bodyPr/>
          <a:lstStyle/>
          <a:p>
            <a:fld id="{1B8E4E2C-2306-4BF9-B4EA-5418C87AE7E8}" type="slidenum">
              <a:rPr lang="en-US" smtClean="0"/>
              <a:t>35</a:t>
            </a:fld>
            <a:endParaRPr lang="en-US"/>
          </a:p>
        </p:txBody>
      </p:sp>
    </p:spTree>
    <p:extLst>
      <p:ext uri="{BB962C8B-B14F-4D97-AF65-F5344CB8AC3E}">
        <p14:creationId xmlns:p14="http://schemas.microsoft.com/office/powerpoint/2010/main" val="984615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LDRB instruction tells the CPU to load (copy) one byte from an address pointed to by Rx into the lower byte of Rd. </a:t>
            </a:r>
          </a:p>
          <a:p>
            <a:r>
              <a:rPr lang="en-US"/>
              <a:t>After this instruction is executed, the lower byte of Rd will have the same value as memory location pointed to by Rx. </a:t>
            </a:r>
          </a:p>
          <a:p>
            <a:r>
              <a:rPr lang="en-US"/>
              <a:t>It must be noted that the unused portion (the upper 24 bits) of the Rd register will be all zeros, as shown in Figure 2-7. </a:t>
            </a:r>
            <a:endParaRPr lang="en-IN"/>
          </a:p>
        </p:txBody>
      </p:sp>
      <p:sp>
        <p:nvSpPr>
          <p:cNvPr id="4" name="Slide Number Placeholder 3"/>
          <p:cNvSpPr>
            <a:spLocks noGrp="1"/>
          </p:cNvSpPr>
          <p:nvPr>
            <p:ph type="sldNum" sz="quarter" idx="5"/>
          </p:nvPr>
        </p:nvSpPr>
        <p:spPr/>
        <p:txBody>
          <a:bodyPr/>
          <a:lstStyle/>
          <a:p>
            <a:fld id="{1B8E4E2C-2306-4BF9-B4EA-5418C87AE7E8}" type="slidenum">
              <a:rPr lang="en-US" smtClean="0"/>
              <a:t>36</a:t>
            </a:fld>
            <a:endParaRPr lang="en-US"/>
          </a:p>
        </p:txBody>
      </p:sp>
    </p:spTree>
    <p:extLst>
      <p:ext uri="{BB962C8B-B14F-4D97-AF65-F5344CB8AC3E}">
        <p14:creationId xmlns:p14="http://schemas.microsoft.com/office/powerpoint/2010/main" val="2707063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STRB instruction tells the CPU to store (copy) the byte value in Rx to an address location pointed to by the Rd register. </a:t>
            </a:r>
          </a:p>
          <a:p>
            <a:r>
              <a:rPr lang="en-US"/>
              <a:t>After this instruction is executed, the memory locations pointed to by the Rd will have the same byte as the lower byte of the Rx, as shown in Figure 2-8.</a:t>
            </a:r>
            <a:endParaRPr lang="en-IN"/>
          </a:p>
        </p:txBody>
      </p:sp>
      <p:sp>
        <p:nvSpPr>
          <p:cNvPr id="4" name="Slide Number Placeholder 3"/>
          <p:cNvSpPr>
            <a:spLocks noGrp="1"/>
          </p:cNvSpPr>
          <p:nvPr>
            <p:ph type="sldNum" sz="quarter" idx="5"/>
          </p:nvPr>
        </p:nvSpPr>
        <p:spPr/>
        <p:txBody>
          <a:bodyPr/>
          <a:lstStyle/>
          <a:p>
            <a:fld id="{1B8E4E2C-2306-4BF9-B4EA-5418C87AE7E8}" type="slidenum">
              <a:rPr lang="en-US" smtClean="0"/>
              <a:t>38</a:t>
            </a:fld>
            <a:endParaRPr lang="en-US"/>
          </a:p>
        </p:txBody>
      </p:sp>
    </p:spTree>
    <p:extLst>
      <p:ext uri="{BB962C8B-B14F-4D97-AF65-F5344CB8AC3E}">
        <p14:creationId xmlns:p14="http://schemas.microsoft.com/office/powerpoint/2010/main" val="391966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LDRH instruction tells the CPU to load (copy) half-word (16-bit or 2 bytes) from a base address pointed to by Rx into the lower 16-bits of Rd Register. </a:t>
            </a:r>
          </a:p>
          <a:p>
            <a:r>
              <a:rPr lang="en-US"/>
              <a:t>After this instruction is executed, the lower 16-bit of Rd will have the same value as two consecutive locations in the memory pointed to by base address of Rx. It must be noted that the unused portion (the upper 16 bits) of the Rd register will be all zeros, as shown in Figure 2-9. </a:t>
            </a:r>
            <a:endParaRPr lang="en-IN"/>
          </a:p>
        </p:txBody>
      </p:sp>
      <p:sp>
        <p:nvSpPr>
          <p:cNvPr id="4" name="Slide Number Placeholder 3"/>
          <p:cNvSpPr>
            <a:spLocks noGrp="1"/>
          </p:cNvSpPr>
          <p:nvPr>
            <p:ph type="sldNum" sz="quarter" idx="5"/>
          </p:nvPr>
        </p:nvSpPr>
        <p:spPr/>
        <p:txBody>
          <a:bodyPr/>
          <a:lstStyle/>
          <a:p>
            <a:fld id="{1B8E4E2C-2306-4BF9-B4EA-5418C87AE7E8}" type="slidenum">
              <a:rPr lang="en-US" smtClean="0"/>
              <a:t>39</a:t>
            </a:fld>
            <a:endParaRPr lang="en-US"/>
          </a:p>
        </p:txBody>
      </p:sp>
    </p:spTree>
    <p:extLst>
      <p:ext uri="{BB962C8B-B14F-4D97-AF65-F5344CB8AC3E}">
        <p14:creationId xmlns:p14="http://schemas.microsoft.com/office/powerpoint/2010/main" val="3597600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STRH instruction tells the CPU to store (copy) the lower 16-bit contents of the Rx to an address location pointed to by the Rd register. </a:t>
            </a:r>
          </a:p>
          <a:p>
            <a:r>
              <a:rPr lang="en-US"/>
              <a:t>After this instruction is executed, the memory locations pointed to by the Rd will have the same value as the lower 16-bit of Rx Register. </a:t>
            </a:r>
          </a:p>
          <a:p>
            <a:r>
              <a:rPr lang="en-US"/>
              <a:t>The locations are part of the data read/write memory space such as on-chip SRAM. </a:t>
            </a:r>
          </a:p>
          <a:p>
            <a:r>
              <a:rPr lang="en-US"/>
              <a:t>For example, the “STRH R3,[R6]” instruction will copy the 16-bit lower contents of R3 into two consecutive locations pointed to by base register R6. </a:t>
            </a:r>
          </a:p>
          <a:p>
            <a:r>
              <a:rPr lang="en-US"/>
              <a:t>As you can see in Figure 2-10, locations 0x2000 and 0x2001 of the SRAM memory will have the contents of the lower half word of R3 since R6 = 0x2000. </a:t>
            </a:r>
            <a:endParaRPr lang="en-IN"/>
          </a:p>
        </p:txBody>
      </p:sp>
      <p:sp>
        <p:nvSpPr>
          <p:cNvPr id="4" name="Slide Number Placeholder 3"/>
          <p:cNvSpPr>
            <a:spLocks noGrp="1"/>
          </p:cNvSpPr>
          <p:nvPr>
            <p:ph type="sldNum" sz="quarter" idx="5"/>
          </p:nvPr>
        </p:nvSpPr>
        <p:spPr/>
        <p:txBody>
          <a:bodyPr/>
          <a:lstStyle/>
          <a:p>
            <a:fld id="{1B8E4E2C-2306-4BF9-B4EA-5418C87AE7E8}" type="slidenum">
              <a:rPr lang="en-US" smtClean="0"/>
              <a:t>40</a:t>
            </a:fld>
            <a:endParaRPr lang="en-US"/>
          </a:p>
        </p:txBody>
      </p:sp>
    </p:spTree>
    <p:extLst>
      <p:ext uri="{BB962C8B-B14F-4D97-AF65-F5344CB8AC3E}">
        <p14:creationId xmlns:p14="http://schemas.microsoft.com/office/powerpoint/2010/main" val="55534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B8E4E2C-2306-4BF9-B4EA-5418C87AE7E8}" type="slidenum">
              <a:rPr lang="en-US" smtClean="0"/>
              <a:t>43</a:t>
            </a:fld>
            <a:endParaRPr lang="en-US"/>
          </a:p>
        </p:txBody>
      </p:sp>
    </p:spTree>
    <p:extLst>
      <p:ext uri="{BB962C8B-B14F-4D97-AF65-F5344CB8AC3E}">
        <p14:creationId xmlns:p14="http://schemas.microsoft.com/office/powerpoint/2010/main" val="3469876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B8E4E2C-2306-4BF9-B4EA-5418C87AE7E8}" type="slidenum">
              <a:rPr lang="en-US" smtClean="0"/>
              <a:t>68</a:t>
            </a:fld>
            <a:endParaRPr lang="en-US"/>
          </a:p>
        </p:txBody>
      </p:sp>
    </p:spTree>
    <p:extLst>
      <p:ext uri="{BB962C8B-B14F-4D97-AF65-F5344CB8AC3E}">
        <p14:creationId xmlns:p14="http://schemas.microsoft.com/office/powerpoint/2010/main" val="803617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33E48"/>
                </a:solidFill>
                <a:effectLst/>
                <a:latin typeface="Lato" panose="020F0502020204030203" pitchFamily="34" charset="0"/>
              </a:rPr>
              <a:t>A Reduced Instruction Set Computer is a type of microprocessor architecture that utilizes a small, highly-optimized set of instructions rather than the highly-specialized set of instructions typically found in other architectures. RISC is an alternative to the Complex Instruction Set Computing (CISC) architecture and is often considered the most efficient CPU architecture technology available today.</a:t>
            </a:r>
          </a:p>
          <a:p>
            <a:endParaRPr lang="en-US" b="0" i="0">
              <a:solidFill>
                <a:srgbClr val="333E48"/>
              </a:solidFill>
              <a:effectLst/>
              <a:latin typeface="Lato" panose="020F0502020204030203" pitchFamily="34" charset="0"/>
            </a:endParaRPr>
          </a:p>
          <a:p>
            <a:r>
              <a:rPr lang="en-US" b="0" i="0">
                <a:solidFill>
                  <a:srgbClr val="333E48"/>
                </a:solidFill>
                <a:effectLst/>
                <a:latin typeface="Lato" panose="020F0502020204030203" pitchFamily="34" charset="0"/>
              </a:rPr>
              <a:t>allows developers to increase the register set and increase internal parallelism by increasing the number of parallel threads executed by the CPU and increasing the speed of the CPU's executing instructions.</a:t>
            </a:r>
          </a:p>
          <a:p>
            <a:endParaRPr lang="en-US" b="0" i="0">
              <a:solidFill>
                <a:srgbClr val="333E48"/>
              </a:solidFill>
              <a:effectLst/>
              <a:latin typeface="Lato" panose="020F0502020204030203" pitchFamily="34" charset="0"/>
            </a:endParaRPr>
          </a:p>
          <a:p>
            <a:endParaRPr lang="en-US" b="0" i="0">
              <a:solidFill>
                <a:srgbClr val="333E48"/>
              </a:solidFill>
              <a:effectLst/>
              <a:latin typeface="Lato" panose="020F0502020204030203" pitchFamily="34" charset="0"/>
            </a:endParaRPr>
          </a:p>
          <a:p>
            <a:r>
              <a:rPr lang="en-US" b="0" i="0">
                <a:solidFill>
                  <a:srgbClr val="333E48"/>
                </a:solidFill>
                <a:effectLst/>
                <a:latin typeface="Lato" panose="020F0502020204030203" pitchFamily="34" charset="0"/>
              </a:rPr>
              <a:t>Processors based on this architecture are common in smartphones, tablets, laptops, gaming consoles and desktops, as well as a growing number of other intelligent devices.</a:t>
            </a:r>
          </a:p>
          <a:p>
            <a:endParaRPr lang="en-US" b="0" i="0">
              <a:solidFill>
                <a:srgbClr val="333E48"/>
              </a:solidFill>
              <a:effectLst/>
              <a:latin typeface="Lato" panose="020F0502020204030203" pitchFamily="34" charset="0"/>
            </a:endParaRPr>
          </a:p>
          <a:p>
            <a:r>
              <a:rPr lang="en-US" b="0" i="0">
                <a:solidFill>
                  <a:srgbClr val="333E48"/>
                </a:solidFill>
                <a:effectLst/>
                <a:latin typeface="Lato" panose="020F0502020204030203" pitchFamily="34" charset="0"/>
              </a:rPr>
              <a:t>RISC provides high performance per watt for battery operated devices where energy efficiency is key. A RISC processor executes one action per instruction. By taking just one cycle to complete, operation execution time is optimized.</a:t>
            </a:r>
          </a:p>
          <a:p>
            <a:endParaRPr lang="en-US" b="0" i="0">
              <a:solidFill>
                <a:srgbClr val="333E48"/>
              </a:solidFill>
              <a:effectLst/>
              <a:latin typeface="Lato" panose="020F0502020204030203" pitchFamily="34" charset="0"/>
            </a:endParaRPr>
          </a:p>
          <a:p>
            <a:endParaRPr lang="en-IN"/>
          </a:p>
        </p:txBody>
      </p:sp>
      <p:sp>
        <p:nvSpPr>
          <p:cNvPr id="4" name="Slide Number Placeholder 3"/>
          <p:cNvSpPr>
            <a:spLocks noGrp="1"/>
          </p:cNvSpPr>
          <p:nvPr>
            <p:ph type="sldNum" sz="quarter" idx="5"/>
          </p:nvPr>
        </p:nvSpPr>
        <p:spPr/>
        <p:txBody>
          <a:bodyPr/>
          <a:lstStyle/>
          <a:p>
            <a:fld id="{54EC26A5-33CF-46DC-9AC0-661344357D96}" type="slidenum">
              <a:rPr lang="en-IN" smtClean="0"/>
              <a:t>70</a:t>
            </a:fld>
            <a:endParaRPr lang="en-IN"/>
          </a:p>
        </p:txBody>
      </p:sp>
    </p:spTree>
    <p:extLst>
      <p:ext uri="{BB962C8B-B14F-4D97-AF65-F5344CB8AC3E}">
        <p14:creationId xmlns:p14="http://schemas.microsoft.com/office/powerpoint/2010/main" val="3371886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Software is an ordered sequence of very specific instructions that are stored in memory, defining exactly what and when certain tasks are to be performed.</a:t>
            </a:r>
          </a:p>
          <a:p>
            <a:r>
              <a:rPr lang="en-US"/>
              <a:t>processor executes the software by retrieving and interpreting these instructions one at a time.</a:t>
            </a:r>
          </a:p>
          <a:p>
            <a:endParaRPr lang="en-US"/>
          </a:p>
          <a:p>
            <a:r>
              <a:rPr lang="en-US"/>
              <a:t>For example, Intel Xeon, AMD FX and Sun SPARC are microprocessors. </a:t>
            </a:r>
          </a:p>
          <a:p>
            <a:endParaRPr lang="en-US"/>
          </a:p>
          <a:p>
            <a:r>
              <a:rPr lang="en-US"/>
              <a:t>the Atmel </a:t>
            </a:r>
            <a:r>
              <a:rPr lang="en-US" err="1"/>
              <a:t>ATtiny</a:t>
            </a:r>
            <a:r>
              <a:rPr lang="en-US"/>
              <a:t>, the Texas Instruments MSP430, and the Texas Instruments TM4C123 are examples of microcontrollers.</a:t>
            </a:r>
          </a:p>
          <a:p>
            <a:endParaRPr lang="en-US"/>
          </a:p>
          <a:p>
            <a:r>
              <a:rPr lang="en-US"/>
              <a:t>The computer can store information in RAM by writing to it, or it can retrieve previously stored data by reading from it. Most RAMs are volatile; meaning if power is interrupted and restored the information in the RAM is lost. Most microcontrollers have static RAM (SRAM) using six metal-oxide-semiconductor field-effect transistors (MOSFET) to create each memory bit. Four transistors are used to create two cross-coupled inverters that store the binary information, and the other two are used to read and write the bit.</a:t>
            </a:r>
          </a:p>
          <a:p>
            <a:endParaRPr lang="en-US"/>
          </a:p>
          <a:p>
            <a:r>
              <a:rPr lang="en-US"/>
              <a:t>ROMs are nonvolatile; meaning if power is interrupted and restored the information in the ROM is retained. </a:t>
            </a:r>
          </a:p>
          <a:p>
            <a:r>
              <a:rPr lang="en-US"/>
              <a:t>Some ROMs are programmed at the factory and can never be changed. </a:t>
            </a:r>
          </a:p>
          <a:p>
            <a:endParaRPr lang="en-US"/>
          </a:p>
          <a:p>
            <a:r>
              <a:rPr lang="en-US"/>
              <a:t>A Programmable ROM (PROM) can be erased and reprogrammed by the user, but the erase/program sequence is typically 10000 times slower than the time to write data into a RAM. </a:t>
            </a:r>
          </a:p>
          <a:p>
            <a:endParaRPr lang="en-US"/>
          </a:p>
          <a:p>
            <a:r>
              <a:rPr lang="en-US"/>
              <a:t>PROMs used to need ultraviolet light to erase, and then we programmed them with voltages. </a:t>
            </a:r>
          </a:p>
          <a:p>
            <a:endParaRPr lang="en-US"/>
          </a:p>
          <a:p>
            <a:r>
              <a:rPr lang="en-US"/>
              <a:t>Now, most PROMs now are electrically erasable (EEPROM), which means they can be both erased and programmed with voltages. </a:t>
            </a:r>
          </a:p>
          <a:p>
            <a:endParaRPr lang="en-US"/>
          </a:p>
          <a:p>
            <a:r>
              <a:rPr lang="en-US"/>
              <a:t>We cannot program ones into the ROM. We first erase the ROM, which puts ones into its storage memory, and then we program the zeros as needed. Flash ROM is a popular type of EEPROM. Each flash bit requires only two MOSFET transistors. The input (gate) of one transistor is electrically isolated, so if we trap charge on this input, it will remain there for years. </a:t>
            </a:r>
            <a:endParaRPr lang="en-IN"/>
          </a:p>
        </p:txBody>
      </p:sp>
      <p:sp>
        <p:nvSpPr>
          <p:cNvPr id="4" name="Slide Number Placeholder 3"/>
          <p:cNvSpPr>
            <a:spLocks noGrp="1"/>
          </p:cNvSpPr>
          <p:nvPr>
            <p:ph type="sldNum" sz="quarter" idx="5"/>
          </p:nvPr>
        </p:nvSpPr>
        <p:spPr/>
        <p:txBody>
          <a:bodyPr/>
          <a:lstStyle/>
          <a:p>
            <a:fld id="{1B8E4E2C-2306-4BF9-B4EA-5418C87AE7E8}" type="slidenum">
              <a:rPr lang="en-US" smtClean="0"/>
              <a:t>2</a:t>
            </a:fld>
            <a:endParaRPr lang="en-US"/>
          </a:p>
        </p:txBody>
      </p:sp>
    </p:spTree>
    <p:extLst>
      <p:ext uri="{BB962C8B-B14F-4D97-AF65-F5344CB8AC3E}">
        <p14:creationId xmlns:p14="http://schemas.microsoft.com/office/powerpoint/2010/main" val="1332836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a:solidFill>
                  <a:srgbClr val="374151"/>
                </a:solidFill>
                <a:effectLst/>
                <a:latin typeface="Söhne"/>
              </a:rPr>
              <a:t>Definition:</a:t>
            </a:r>
            <a:endParaRPr lang="en-US" b="0" i="0">
              <a:solidFill>
                <a:srgbClr val="374151"/>
              </a:solidFill>
              <a:effectLst/>
              <a:latin typeface="Söhne"/>
            </a:endParaRPr>
          </a:p>
          <a:p>
            <a:pPr marL="742950" lvl="1" indent="-285750" algn="l">
              <a:buFont typeface="+mj-lt"/>
              <a:buAutoNum type="arabicPeriod"/>
            </a:pPr>
            <a:r>
              <a:rPr lang="en-US" b="0" i="0">
                <a:solidFill>
                  <a:srgbClr val="374151"/>
                </a:solidFill>
                <a:effectLst/>
                <a:latin typeface="Söhne"/>
              </a:rPr>
              <a:t>Microprocessor: A microprocessor is a central processing unit (CPU) that performs arithmetic and logic operations on data. It is a general-purpose processing unit used in computers and other devices.</a:t>
            </a:r>
          </a:p>
          <a:p>
            <a:pPr marL="742950" lvl="1" indent="-285750" algn="l">
              <a:buFont typeface="+mj-lt"/>
              <a:buAutoNum type="arabicPeriod"/>
            </a:pPr>
            <a:r>
              <a:rPr lang="en-US" b="0" i="0">
                <a:solidFill>
                  <a:srgbClr val="374151"/>
                </a:solidFill>
                <a:effectLst/>
                <a:latin typeface="Söhne"/>
              </a:rPr>
              <a:t>Microcontroller: A microcontroller is a compact, integrated system-on-chip (SoC) that combines a microprocessor, memory, input/output (I/O) peripherals, and other features. It is designed for specific embedded applications and is often used in control systems.</a:t>
            </a:r>
          </a:p>
          <a:p>
            <a:pPr algn="l">
              <a:buFont typeface="+mj-lt"/>
              <a:buAutoNum type="arabicPeriod"/>
            </a:pPr>
            <a:r>
              <a:rPr lang="en-US" b="1" i="0">
                <a:solidFill>
                  <a:srgbClr val="374151"/>
                </a:solidFill>
                <a:effectLst/>
                <a:latin typeface="Söhne"/>
              </a:rPr>
              <a:t>Architecture:</a:t>
            </a:r>
            <a:endParaRPr lang="en-US" b="0" i="0">
              <a:solidFill>
                <a:srgbClr val="374151"/>
              </a:solidFill>
              <a:effectLst/>
              <a:latin typeface="Söhne"/>
            </a:endParaRPr>
          </a:p>
          <a:p>
            <a:pPr marL="742950" lvl="1" indent="-285750" algn="l">
              <a:buFont typeface="+mj-lt"/>
              <a:buAutoNum type="arabicPeriod"/>
            </a:pPr>
            <a:r>
              <a:rPr lang="en-US" b="0" i="0">
                <a:solidFill>
                  <a:srgbClr val="374151"/>
                </a:solidFill>
                <a:effectLst/>
                <a:latin typeface="Söhne"/>
              </a:rPr>
              <a:t>Microprocessor: Microprocessors are typically based on complex instruction set computing (CISC) architecture, allowing them to execute a wide range of instructions and handle complex tasks efficiently.</a:t>
            </a:r>
          </a:p>
          <a:p>
            <a:pPr marL="742950" lvl="1" indent="-285750" algn="l">
              <a:buFont typeface="+mj-lt"/>
              <a:buAutoNum type="arabicPeriod"/>
            </a:pPr>
            <a:r>
              <a:rPr lang="en-US" b="0" i="0">
                <a:solidFill>
                  <a:srgbClr val="374151"/>
                </a:solidFill>
                <a:effectLst/>
                <a:latin typeface="Söhne"/>
              </a:rPr>
              <a:t>Microcontroller: Microcontrollers usually employ reduced instruction set computing (RISC) architecture, which focuses on executing simple instructions quickly, making them well-suited for real-time control applications.</a:t>
            </a:r>
          </a:p>
          <a:p>
            <a:pPr algn="l">
              <a:buFont typeface="+mj-lt"/>
              <a:buAutoNum type="arabicPeriod"/>
            </a:pPr>
            <a:r>
              <a:rPr lang="en-US" b="1" i="0">
                <a:solidFill>
                  <a:srgbClr val="374151"/>
                </a:solidFill>
                <a:effectLst/>
                <a:latin typeface="Söhne"/>
              </a:rPr>
              <a:t>Computational Power:</a:t>
            </a:r>
            <a:endParaRPr lang="en-US" b="0" i="0">
              <a:solidFill>
                <a:srgbClr val="374151"/>
              </a:solidFill>
              <a:effectLst/>
              <a:latin typeface="Söhne"/>
            </a:endParaRPr>
          </a:p>
          <a:p>
            <a:pPr marL="742950" lvl="1" indent="-285750" algn="l">
              <a:buFont typeface="+mj-lt"/>
              <a:buAutoNum type="arabicPeriod"/>
            </a:pPr>
            <a:r>
              <a:rPr lang="en-US" b="0" i="0">
                <a:solidFill>
                  <a:srgbClr val="374151"/>
                </a:solidFill>
                <a:effectLst/>
                <a:latin typeface="Söhne"/>
              </a:rPr>
              <a:t>Microprocessor: Microprocessors tend to have higher computational power and can handle complex algorithms and multitasking efficiently.</a:t>
            </a:r>
          </a:p>
          <a:p>
            <a:pPr marL="742950" lvl="1" indent="-285750" algn="l">
              <a:buFont typeface="+mj-lt"/>
              <a:buAutoNum type="arabicPeriod"/>
            </a:pPr>
            <a:r>
              <a:rPr lang="en-US" b="0" i="0">
                <a:solidFill>
                  <a:srgbClr val="374151"/>
                </a:solidFill>
                <a:effectLst/>
                <a:latin typeface="Söhne"/>
              </a:rPr>
              <a:t>Microcontroller: Microcontrollers have relatively lower computational power, but they are sufficient for control applications, sensing, and simple data processing tasks.</a:t>
            </a:r>
          </a:p>
          <a:p>
            <a:pPr algn="l">
              <a:buFont typeface="+mj-lt"/>
              <a:buAutoNum type="arabicPeriod"/>
            </a:pPr>
            <a:r>
              <a:rPr lang="en-US" b="1" i="0">
                <a:solidFill>
                  <a:srgbClr val="374151"/>
                </a:solidFill>
                <a:effectLst/>
                <a:latin typeface="Söhne"/>
              </a:rPr>
              <a:t>Memory and Peripherals:</a:t>
            </a:r>
            <a:endParaRPr lang="en-US" b="0" i="0">
              <a:solidFill>
                <a:srgbClr val="374151"/>
              </a:solidFill>
              <a:effectLst/>
              <a:latin typeface="Söhne"/>
            </a:endParaRPr>
          </a:p>
          <a:p>
            <a:pPr marL="742950" lvl="1" indent="-285750" algn="l">
              <a:buFont typeface="+mj-lt"/>
              <a:buAutoNum type="arabicPeriod"/>
            </a:pPr>
            <a:r>
              <a:rPr lang="en-US" b="0" i="0">
                <a:solidFill>
                  <a:srgbClr val="374151"/>
                </a:solidFill>
                <a:effectLst/>
                <a:latin typeface="Söhne"/>
              </a:rPr>
              <a:t>Microprocessor: Microprocessors require external memory and peripheral chips to form a complete system, increasing the overall system complexity and cost.</a:t>
            </a:r>
          </a:p>
          <a:p>
            <a:pPr marL="742950" lvl="1" indent="-285750" algn="l">
              <a:buFont typeface="+mj-lt"/>
              <a:buAutoNum type="arabicPeriod"/>
            </a:pPr>
            <a:r>
              <a:rPr lang="en-US" b="0" i="0">
                <a:solidFill>
                  <a:srgbClr val="374151"/>
                </a:solidFill>
                <a:effectLst/>
                <a:latin typeface="Söhne"/>
              </a:rPr>
              <a:t>Microcontroller: Microcontrollers have on-chip memory (RAM, ROM, and sometimes EEPROM) and built-in peripherals (timers, counters, ADC, DAC, UART, etc.), reducing the need for external components and simplifying the system design.</a:t>
            </a:r>
          </a:p>
          <a:p>
            <a:pPr algn="l">
              <a:buFont typeface="+mj-lt"/>
              <a:buAutoNum type="arabicPeriod"/>
            </a:pPr>
            <a:r>
              <a:rPr lang="en-US" b="1" i="0">
                <a:solidFill>
                  <a:srgbClr val="374151"/>
                </a:solidFill>
                <a:effectLst/>
                <a:latin typeface="Söhne"/>
              </a:rPr>
              <a:t>Applications:</a:t>
            </a:r>
            <a:endParaRPr lang="en-US" b="0" i="0">
              <a:solidFill>
                <a:srgbClr val="374151"/>
              </a:solidFill>
              <a:effectLst/>
              <a:latin typeface="Söhne"/>
            </a:endParaRPr>
          </a:p>
          <a:p>
            <a:pPr marL="742950" lvl="1" indent="-285750" algn="l">
              <a:buFont typeface="+mj-lt"/>
              <a:buAutoNum type="arabicPeriod"/>
            </a:pPr>
            <a:r>
              <a:rPr lang="en-US" b="0" i="0">
                <a:solidFill>
                  <a:srgbClr val="374151"/>
                </a:solidFill>
                <a:effectLst/>
                <a:latin typeface="Söhne"/>
              </a:rPr>
              <a:t>Microprocessor: Microprocessors are commonly used in general-purpose computing devices, such as personal computers, laptops, smartphones, servers, and advanced control systems.</a:t>
            </a:r>
          </a:p>
          <a:p>
            <a:pPr marL="742950" lvl="1" indent="-285750" algn="l">
              <a:buFont typeface="+mj-lt"/>
              <a:buAutoNum type="arabicPeriod"/>
            </a:pPr>
            <a:r>
              <a:rPr lang="en-US" b="0" i="0">
                <a:solidFill>
                  <a:srgbClr val="374151"/>
                </a:solidFill>
                <a:effectLst/>
                <a:latin typeface="Söhne"/>
              </a:rPr>
              <a:t>Microcontroller: Microcontrollers find applications in embedded systems, consumer electronics, home appliances, automotive systems, industrial automation, IoT devices, and various control applications.</a:t>
            </a:r>
          </a:p>
          <a:p>
            <a:pPr algn="l">
              <a:buFont typeface="+mj-lt"/>
              <a:buAutoNum type="arabicPeriod"/>
            </a:pPr>
            <a:r>
              <a:rPr lang="en-US" b="1" i="0">
                <a:solidFill>
                  <a:srgbClr val="374151"/>
                </a:solidFill>
                <a:effectLst/>
                <a:latin typeface="Söhne"/>
              </a:rPr>
              <a:t>Power Consumption:</a:t>
            </a:r>
            <a:endParaRPr lang="en-US" b="0" i="0">
              <a:solidFill>
                <a:srgbClr val="374151"/>
              </a:solidFill>
              <a:effectLst/>
              <a:latin typeface="Söhne"/>
            </a:endParaRPr>
          </a:p>
          <a:p>
            <a:pPr marL="742950" lvl="1" indent="-285750" algn="l">
              <a:buFont typeface="+mj-lt"/>
              <a:buAutoNum type="arabicPeriod"/>
            </a:pPr>
            <a:r>
              <a:rPr lang="en-US" b="0" i="0">
                <a:solidFill>
                  <a:srgbClr val="374151"/>
                </a:solidFill>
                <a:effectLst/>
                <a:latin typeface="Söhne"/>
              </a:rPr>
              <a:t>Microprocessor: Microprocessors typically consume more power, especially when running at higher clock speeds, making them less suitable for power-constrained devices.</a:t>
            </a:r>
          </a:p>
          <a:p>
            <a:pPr marL="742950" lvl="1" indent="-285750" algn="l">
              <a:buFont typeface="+mj-lt"/>
              <a:buAutoNum type="arabicPeriod"/>
            </a:pPr>
            <a:r>
              <a:rPr lang="en-US" b="0" i="0">
                <a:solidFill>
                  <a:srgbClr val="374151"/>
                </a:solidFill>
                <a:effectLst/>
                <a:latin typeface="Söhne"/>
              </a:rPr>
              <a:t>Microcontroller: Microcontrollers are designed for low-power applications and are more energy-efficient, making them suitable for battery-operated and power-sensitive devices.</a:t>
            </a:r>
          </a:p>
          <a:p>
            <a:endParaRPr lang="en-IN"/>
          </a:p>
        </p:txBody>
      </p:sp>
      <p:sp>
        <p:nvSpPr>
          <p:cNvPr id="4" name="Slide Number Placeholder 3"/>
          <p:cNvSpPr>
            <a:spLocks noGrp="1"/>
          </p:cNvSpPr>
          <p:nvPr>
            <p:ph type="sldNum" sz="quarter" idx="5"/>
          </p:nvPr>
        </p:nvSpPr>
        <p:spPr/>
        <p:txBody>
          <a:bodyPr/>
          <a:lstStyle/>
          <a:p>
            <a:fld id="{1B8E4E2C-2306-4BF9-B4EA-5418C87AE7E8}" type="slidenum">
              <a:rPr lang="en-US" smtClean="0"/>
              <a:t>4</a:t>
            </a:fld>
            <a:endParaRPr lang="en-US"/>
          </a:p>
        </p:txBody>
      </p:sp>
    </p:spTree>
    <p:extLst>
      <p:ext uri="{BB962C8B-B14F-4D97-AF65-F5344CB8AC3E}">
        <p14:creationId xmlns:p14="http://schemas.microsoft.com/office/powerpoint/2010/main" val="4029535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DA019-6302-40F5-B79C-06DEA3AB6B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250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ARM has defined the details of architecture, registers, instruction set, memory map, and timing of the ARM CPU and holds the copyright to it. </a:t>
            </a:r>
          </a:p>
          <a:p>
            <a:r>
              <a:rPr lang="en-US"/>
              <a:t>The various design houses and semiconductor manufacturers license the IP (intellectual property) for the CPU and can add their own peripherals as they please. It is up to the licensee (design houses and semiconductor manufactures) to define the details of peripherals such as I/O ports, serial port UART, timer, ADC, SPI, DAC, I2C, and so on. </a:t>
            </a:r>
          </a:p>
          <a:p>
            <a:endParaRPr lang="en-US"/>
          </a:p>
          <a:p>
            <a:r>
              <a:rPr lang="en-US"/>
              <a:t>As a result while the CPU instructions and architecture are same across all the ARM chips made by different vendors, their peripherals are not compatible. </a:t>
            </a:r>
          </a:p>
          <a:p>
            <a:endParaRPr lang="en-US"/>
          </a:p>
          <a:p>
            <a:r>
              <a:rPr lang="en-US"/>
              <a:t>That means if you write a program for the serial port of an ARM chip made by TI (Texas Instrument), the program might not necessarily run on an ARM chip sold by NXP. This is the only drawback of the ARM microcontroller. </a:t>
            </a:r>
          </a:p>
          <a:p>
            <a:endParaRPr lang="en-US"/>
          </a:p>
          <a:p>
            <a:r>
              <a:rPr lang="en-US"/>
              <a:t>The good news is the IDE (integrated development environment) such as Keil (see www.keil.com) or IAR (see www.IAR.com) do provide peripheral libraries for chips from various vendors and make the job of programming the peripherals much easier. </a:t>
            </a:r>
          </a:p>
          <a:p>
            <a:endParaRPr lang="en-US"/>
          </a:p>
          <a:p>
            <a:r>
              <a:rPr lang="en-US"/>
              <a:t>It must be noted that in recent years ARM provides the IP for some peripherals such as </a:t>
            </a:r>
            <a:r>
              <a:rPr lang="en-IN" b="0" i="0">
                <a:solidFill>
                  <a:srgbClr val="111111"/>
                </a:solidFill>
                <a:effectLst/>
                <a:latin typeface="Roboto" panose="02000000000000000000" pitchFamily="2" charset="0"/>
              </a:rPr>
              <a:t>Universal Asynchronous Receiver/Transmitter (</a:t>
            </a:r>
            <a:r>
              <a:rPr lang="en-US"/>
              <a:t>UART) and SPI, but unlike the CPU architecture, its adoption is not mandatory and it is up to the chip manufacturer whether to adopt it or not.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DA019-6302-40F5-B79C-06DEA3AB6B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1519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CPUs use registers to store data temporarily. To program in Assembly language, we must understand the registers and architecture of a given CPU and the role they play in processing data.</a:t>
            </a:r>
          </a:p>
          <a:p>
            <a:endParaRPr lang="en-US"/>
          </a:p>
          <a:p>
            <a:r>
              <a:rPr lang="en-US"/>
              <a:t>ARM microcontrollers have many registers for arithmetic and logic operations. In the CPU, registers are used to store information temporarily. </a:t>
            </a:r>
          </a:p>
          <a:p>
            <a:endParaRPr lang="en-US"/>
          </a:p>
          <a:p>
            <a:r>
              <a:rPr lang="en-US"/>
              <a:t>That information could be a byte of data to be processed, or an address pointing to the data to be fetched. All of ARM registers are 32-bit wide. </a:t>
            </a:r>
          </a:p>
          <a:p>
            <a:endParaRPr lang="en-US"/>
          </a:p>
          <a:p>
            <a:r>
              <a:rPr lang="en-US"/>
              <a:t>The 32 bits of a register are shown in Figure 2-1. </a:t>
            </a:r>
            <a:endParaRPr lang="en-IN"/>
          </a:p>
        </p:txBody>
      </p:sp>
      <p:sp>
        <p:nvSpPr>
          <p:cNvPr id="4" name="Slide Number Placeholder 3"/>
          <p:cNvSpPr>
            <a:spLocks noGrp="1"/>
          </p:cNvSpPr>
          <p:nvPr>
            <p:ph type="sldNum" sz="quarter" idx="5"/>
          </p:nvPr>
        </p:nvSpPr>
        <p:spPr/>
        <p:txBody>
          <a:bodyPr/>
          <a:lstStyle/>
          <a:p>
            <a:fld id="{1B8E4E2C-2306-4BF9-B4EA-5418C87AE7E8}" type="slidenum">
              <a:rPr lang="en-US" smtClean="0"/>
              <a:t>10</a:t>
            </a:fld>
            <a:endParaRPr lang="en-US"/>
          </a:p>
        </p:txBody>
      </p:sp>
    </p:spTree>
    <p:extLst>
      <p:ext uri="{BB962C8B-B14F-4D97-AF65-F5344CB8AC3E}">
        <p14:creationId xmlns:p14="http://schemas.microsoft.com/office/powerpoint/2010/main" val="2587235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range from the MSB (most-significant bit) D31 to the LSB (least-significant bit) D0. </a:t>
            </a:r>
          </a:p>
          <a:p>
            <a:r>
              <a:rPr lang="en-US"/>
              <a:t>With a 32- bit data type, any data larger than 32 bits must be broken into 32-bit chunks before it is processed. </a:t>
            </a:r>
          </a:p>
          <a:p>
            <a:endParaRPr lang="en-US"/>
          </a:p>
          <a:p>
            <a:r>
              <a:rPr lang="en-US"/>
              <a:t>Although the ARM default data size is 32-bit many assemblers also support the single bit, 8-bit, and 16-bit data types, as we will see in future chapters. </a:t>
            </a:r>
          </a:p>
          <a:p>
            <a:endParaRPr lang="en-US"/>
          </a:p>
          <a:p>
            <a:r>
              <a:rPr lang="en-US"/>
              <a:t>The 32-bit data size of the ARM is often referred as word. This is in contrast to x86 CPU in which word is defined as 16-bit. </a:t>
            </a:r>
          </a:p>
          <a:p>
            <a:endParaRPr lang="en-US"/>
          </a:p>
          <a:p>
            <a:r>
              <a:rPr lang="en-US"/>
              <a:t>In ARM the 16-bit data is referred to as half-word. </a:t>
            </a:r>
          </a:p>
          <a:p>
            <a:endParaRPr lang="en-US"/>
          </a:p>
          <a:p>
            <a:r>
              <a:rPr lang="en-US"/>
              <a:t>Therefore ARM supports byte, half-word (two byte), and word (four bytes) data type</a:t>
            </a:r>
            <a:endParaRPr lang="en-IN"/>
          </a:p>
        </p:txBody>
      </p:sp>
      <p:sp>
        <p:nvSpPr>
          <p:cNvPr id="4" name="Slide Number Placeholder 3"/>
          <p:cNvSpPr>
            <a:spLocks noGrp="1"/>
          </p:cNvSpPr>
          <p:nvPr>
            <p:ph type="sldNum" sz="quarter" idx="5"/>
          </p:nvPr>
        </p:nvSpPr>
        <p:spPr/>
        <p:txBody>
          <a:bodyPr/>
          <a:lstStyle/>
          <a:p>
            <a:fld id="{1B8E4E2C-2306-4BF9-B4EA-5418C87AE7E8}" type="slidenum">
              <a:rPr lang="en-US" smtClean="0"/>
              <a:t>11</a:t>
            </a:fld>
            <a:endParaRPr lang="en-US"/>
          </a:p>
        </p:txBody>
      </p:sp>
    </p:spTree>
    <p:extLst>
      <p:ext uri="{BB962C8B-B14F-4D97-AF65-F5344CB8AC3E}">
        <p14:creationId xmlns:p14="http://schemas.microsoft.com/office/powerpoint/2010/main" val="983257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B8E4E2C-2306-4BF9-B4EA-5418C87AE7E8}" type="slidenum">
              <a:rPr lang="en-US" smtClean="0"/>
              <a:t>22</a:t>
            </a:fld>
            <a:endParaRPr lang="en-US"/>
          </a:p>
        </p:txBody>
      </p:sp>
    </p:spTree>
    <p:extLst>
      <p:ext uri="{BB962C8B-B14F-4D97-AF65-F5344CB8AC3E}">
        <p14:creationId xmlns:p14="http://schemas.microsoft.com/office/powerpoint/2010/main" val="2206649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LDR instruction tells the CPU to load (bring in) one word (32-bit or 4 bytes) from a base address pointed to by Rx into the GPR. </a:t>
            </a:r>
          </a:p>
          <a:p>
            <a:r>
              <a:rPr lang="en-US"/>
              <a:t>After this instruction is executed, the Rd will have the same value as four consecutive locations in the memory. </a:t>
            </a:r>
          </a:p>
          <a:p>
            <a:r>
              <a:rPr lang="en-US"/>
              <a:t>Obviously since each memory location can hold only one byte (ARM is a byte addressable CPU), and our GPR is 32-bit, the LDR will bring in 4 bytes of data from 4 consecutive memory locations. </a:t>
            </a:r>
          </a:p>
          <a:p>
            <a:r>
              <a:rPr lang="en-US"/>
              <a:t>The locations can be in the SRAM or a Flash memory. For example, the “LDR R2,[R5]” instruction will copy the contents of memory locations pointed to by R5 into register R2. </a:t>
            </a:r>
          </a:p>
          <a:p>
            <a:r>
              <a:rPr lang="en-US"/>
              <a:t>Since the R2 register is 32-bit wide, it expects a 32-bit operand in the range of 0x00000000 to 0xFFFFFFFF. </a:t>
            </a:r>
          </a:p>
          <a:p>
            <a:r>
              <a:rPr lang="en-US"/>
              <a:t>That means the R5 register gives the base address of the memory in which it holds the data. </a:t>
            </a:r>
          </a:p>
          <a:p>
            <a:r>
              <a:rPr lang="en-US"/>
              <a:t>Therefore if R5=0x80000, the CPU will fetch into register R2, the contents of memory locations 0x80000, 0x80001,0x80002, and 0x80003.</a:t>
            </a:r>
            <a:endParaRPr lang="en-IN"/>
          </a:p>
        </p:txBody>
      </p:sp>
      <p:sp>
        <p:nvSpPr>
          <p:cNvPr id="4" name="Slide Number Placeholder 3"/>
          <p:cNvSpPr>
            <a:spLocks noGrp="1"/>
          </p:cNvSpPr>
          <p:nvPr>
            <p:ph type="sldNum" sz="quarter" idx="5"/>
          </p:nvPr>
        </p:nvSpPr>
        <p:spPr/>
        <p:txBody>
          <a:bodyPr/>
          <a:lstStyle/>
          <a:p>
            <a:fld id="{1B8E4E2C-2306-4BF9-B4EA-5418C87AE7E8}" type="slidenum">
              <a:rPr lang="en-US" smtClean="0"/>
              <a:t>34</a:t>
            </a:fld>
            <a:endParaRPr lang="en-US"/>
          </a:p>
        </p:txBody>
      </p:sp>
    </p:spTree>
    <p:extLst>
      <p:ext uri="{BB962C8B-B14F-4D97-AF65-F5344CB8AC3E}">
        <p14:creationId xmlns:p14="http://schemas.microsoft.com/office/powerpoint/2010/main" val="2195164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B4C5D72-9C2E-4ABB-AD67-5157754E47EC}"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D01448-DCCC-444F-A1E1-6A833E5EE716}" type="slidenum">
              <a:rPr lang="en-US" smtClean="0"/>
              <a:t>‹#›</a:t>
            </a:fld>
            <a:endParaRPr lang="en-US"/>
          </a:p>
        </p:txBody>
      </p:sp>
    </p:spTree>
    <p:extLst>
      <p:ext uri="{BB962C8B-B14F-4D97-AF65-F5344CB8AC3E}">
        <p14:creationId xmlns:p14="http://schemas.microsoft.com/office/powerpoint/2010/main" val="706799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C5D72-9C2E-4ABB-AD67-5157754E47EC}"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D01448-DCCC-444F-A1E1-6A833E5EE716}" type="slidenum">
              <a:rPr lang="en-US" smtClean="0"/>
              <a:t>‹#›</a:t>
            </a:fld>
            <a:endParaRPr lang="en-US"/>
          </a:p>
        </p:txBody>
      </p:sp>
    </p:spTree>
    <p:extLst>
      <p:ext uri="{BB962C8B-B14F-4D97-AF65-F5344CB8AC3E}">
        <p14:creationId xmlns:p14="http://schemas.microsoft.com/office/powerpoint/2010/main" val="132625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C5D72-9C2E-4ABB-AD67-5157754E47EC}"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D01448-DCCC-444F-A1E1-6A833E5EE716}" type="slidenum">
              <a:rPr lang="en-US" smtClean="0"/>
              <a:t>‹#›</a:t>
            </a:fld>
            <a:endParaRPr lang="en-US"/>
          </a:p>
        </p:txBody>
      </p:sp>
    </p:spTree>
    <p:extLst>
      <p:ext uri="{BB962C8B-B14F-4D97-AF65-F5344CB8AC3E}">
        <p14:creationId xmlns:p14="http://schemas.microsoft.com/office/powerpoint/2010/main" val="3463349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C5D72-9C2E-4ABB-AD67-5157754E47EC}"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D01448-DCCC-444F-A1E1-6A833E5EE716}" type="slidenum">
              <a:rPr lang="en-US" smtClean="0"/>
              <a:t>‹#›</a:t>
            </a:fld>
            <a:endParaRPr lang="en-US"/>
          </a:p>
        </p:txBody>
      </p:sp>
    </p:spTree>
    <p:extLst>
      <p:ext uri="{BB962C8B-B14F-4D97-AF65-F5344CB8AC3E}">
        <p14:creationId xmlns:p14="http://schemas.microsoft.com/office/powerpoint/2010/main" val="731755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4C5D72-9C2E-4ABB-AD67-5157754E47EC}"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D01448-DCCC-444F-A1E1-6A833E5EE716}" type="slidenum">
              <a:rPr lang="en-US" smtClean="0"/>
              <a:t>‹#›</a:t>
            </a:fld>
            <a:endParaRPr lang="en-US"/>
          </a:p>
        </p:txBody>
      </p:sp>
    </p:spTree>
    <p:extLst>
      <p:ext uri="{BB962C8B-B14F-4D97-AF65-F5344CB8AC3E}">
        <p14:creationId xmlns:p14="http://schemas.microsoft.com/office/powerpoint/2010/main" val="3110986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4C5D72-9C2E-4ABB-AD67-5157754E47EC}" type="datetimeFigureOut">
              <a:rPr lang="en-US" smtClean="0"/>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D01448-DCCC-444F-A1E1-6A833E5EE716}" type="slidenum">
              <a:rPr lang="en-US" smtClean="0"/>
              <a:t>‹#›</a:t>
            </a:fld>
            <a:endParaRPr lang="en-US"/>
          </a:p>
        </p:txBody>
      </p:sp>
    </p:spTree>
    <p:extLst>
      <p:ext uri="{BB962C8B-B14F-4D97-AF65-F5344CB8AC3E}">
        <p14:creationId xmlns:p14="http://schemas.microsoft.com/office/powerpoint/2010/main" val="3511276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4C5D72-9C2E-4ABB-AD67-5157754E47EC}" type="datetimeFigureOut">
              <a:rPr lang="en-US" smtClean="0"/>
              <a:t>3/11/2025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D01448-DCCC-444F-A1E1-6A833E5EE716}" type="slidenum">
              <a:rPr lang="en-US" smtClean="0"/>
              <a:t>‹#›</a:t>
            </a:fld>
            <a:endParaRPr lang="en-US"/>
          </a:p>
        </p:txBody>
      </p:sp>
    </p:spTree>
    <p:extLst>
      <p:ext uri="{BB962C8B-B14F-4D97-AF65-F5344CB8AC3E}">
        <p14:creationId xmlns:p14="http://schemas.microsoft.com/office/powerpoint/2010/main" val="3560161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4C5D72-9C2E-4ABB-AD67-5157754E47EC}" type="datetimeFigureOut">
              <a:rPr lang="en-US" smtClean="0"/>
              <a:t>3/11/2025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D01448-DCCC-444F-A1E1-6A833E5EE716}" type="slidenum">
              <a:rPr lang="en-US" smtClean="0"/>
              <a:t>‹#›</a:t>
            </a:fld>
            <a:endParaRPr lang="en-US"/>
          </a:p>
        </p:txBody>
      </p:sp>
    </p:spTree>
    <p:extLst>
      <p:ext uri="{BB962C8B-B14F-4D97-AF65-F5344CB8AC3E}">
        <p14:creationId xmlns:p14="http://schemas.microsoft.com/office/powerpoint/2010/main" val="2441462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4C5D72-9C2E-4ABB-AD67-5157754E47EC}" type="datetimeFigureOut">
              <a:rPr lang="en-US" smtClean="0"/>
              <a:t>3/11/2025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D01448-DCCC-444F-A1E1-6A833E5EE716}" type="slidenum">
              <a:rPr lang="en-US" smtClean="0"/>
              <a:t>‹#›</a:t>
            </a:fld>
            <a:endParaRPr lang="en-US"/>
          </a:p>
        </p:txBody>
      </p:sp>
    </p:spTree>
    <p:extLst>
      <p:ext uri="{BB962C8B-B14F-4D97-AF65-F5344CB8AC3E}">
        <p14:creationId xmlns:p14="http://schemas.microsoft.com/office/powerpoint/2010/main" val="3420205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4C5D72-9C2E-4ABB-AD67-5157754E47EC}" type="datetimeFigureOut">
              <a:rPr lang="en-US" smtClean="0"/>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D01448-DCCC-444F-A1E1-6A833E5EE716}" type="slidenum">
              <a:rPr lang="en-US" smtClean="0"/>
              <a:t>‹#›</a:t>
            </a:fld>
            <a:endParaRPr lang="en-US"/>
          </a:p>
        </p:txBody>
      </p:sp>
    </p:spTree>
    <p:extLst>
      <p:ext uri="{BB962C8B-B14F-4D97-AF65-F5344CB8AC3E}">
        <p14:creationId xmlns:p14="http://schemas.microsoft.com/office/powerpoint/2010/main" val="1699795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4C5D72-9C2E-4ABB-AD67-5157754E47EC}" type="datetimeFigureOut">
              <a:rPr lang="en-US" smtClean="0"/>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D01448-DCCC-444F-A1E1-6A833E5EE716}" type="slidenum">
              <a:rPr lang="en-US" smtClean="0"/>
              <a:t>‹#›</a:t>
            </a:fld>
            <a:endParaRPr lang="en-US"/>
          </a:p>
        </p:txBody>
      </p:sp>
    </p:spTree>
    <p:extLst>
      <p:ext uri="{BB962C8B-B14F-4D97-AF65-F5344CB8AC3E}">
        <p14:creationId xmlns:p14="http://schemas.microsoft.com/office/powerpoint/2010/main" val="3187670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4C5D72-9C2E-4ABB-AD67-5157754E47EC}" type="datetimeFigureOut">
              <a:rPr lang="en-US" smtClean="0"/>
              <a:t>3/11/2025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D01448-DCCC-444F-A1E1-6A833E5EE716}" type="slidenum">
              <a:rPr lang="en-US" smtClean="0"/>
              <a:t>‹#›</a:t>
            </a:fld>
            <a:endParaRPr lang="en-US"/>
          </a:p>
        </p:txBody>
      </p:sp>
    </p:spTree>
    <p:extLst>
      <p:ext uri="{BB962C8B-B14F-4D97-AF65-F5344CB8AC3E}">
        <p14:creationId xmlns:p14="http://schemas.microsoft.com/office/powerpoint/2010/main" val="3705373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7274257" y="6146307"/>
            <a:ext cx="4763411"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p>
        </p:txBody>
      </p:sp>
      <p:pic>
        <p:nvPicPr>
          <p:cNvPr id="5" name="Picture 4">
            <a:extLst>
              <a:ext uri="{FF2B5EF4-FFF2-40B4-BE49-F238E27FC236}">
                <a16:creationId xmlns:a16="http://schemas.microsoft.com/office/drawing/2014/main" id="{A663D8F4-90AC-00C5-9CC5-675EB16140EE}"/>
              </a:ext>
            </a:extLst>
          </p:cNvPr>
          <p:cNvPicPr>
            <a:picLocks noChangeAspect="1"/>
          </p:cNvPicPr>
          <p:nvPr/>
        </p:nvPicPr>
        <p:blipFill>
          <a:blip r:embed="rId3"/>
          <a:stretch>
            <a:fillRect/>
          </a:stretch>
        </p:blipFill>
        <p:spPr>
          <a:xfrm>
            <a:off x="6294474" y="926232"/>
            <a:ext cx="3876629" cy="5402637"/>
          </a:xfrm>
          <a:prstGeom prst="rect">
            <a:avLst/>
          </a:prstGeom>
        </p:spPr>
      </p:pic>
      <p:pic>
        <p:nvPicPr>
          <p:cNvPr id="10" name="Picture 9">
            <a:extLst>
              <a:ext uri="{FF2B5EF4-FFF2-40B4-BE49-F238E27FC236}">
                <a16:creationId xmlns:a16="http://schemas.microsoft.com/office/drawing/2014/main" id="{D7C42518-208B-50D4-3EBD-8EF1E4BBB7F8}"/>
              </a:ext>
            </a:extLst>
          </p:cNvPr>
          <p:cNvPicPr>
            <a:picLocks noChangeAspect="1"/>
          </p:cNvPicPr>
          <p:nvPr/>
        </p:nvPicPr>
        <p:blipFill>
          <a:blip r:embed="rId4"/>
          <a:stretch>
            <a:fillRect/>
          </a:stretch>
        </p:blipFill>
        <p:spPr>
          <a:xfrm>
            <a:off x="1450998" y="246146"/>
            <a:ext cx="10054119" cy="467322"/>
          </a:xfrm>
          <a:prstGeom prst="rect">
            <a:avLst/>
          </a:prstGeom>
        </p:spPr>
      </p:pic>
    </p:spTree>
    <p:extLst>
      <p:ext uri="{BB962C8B-B14F-4D97-AF65-F5344CB8AC3E}">
        <p14:creationId xmlns:p14="http://schemas.microsoft.com/office/powerpoint/2010/main" val="3911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1_ARMregistersDataSize.jpg"/>
          <p:cNvPicPr/>
          <p:nvPr/>
        </p:nvPicPr>
        <p:blipFill>
          <a:blip r:embed="rId3" cstate="print"/>
          <a:stretch>
            <a:fillRect/>
          </a:stretch>
        </p:blipFill>
        <p:spPr>
          <a:xfrm>
            <a:off x="2065171" y="3236000"/>
            <a:ext cx="8058576" cy="1724685"/>
          </a:xfrm>
          <a:prstGeom prst="rect">
            <a:avLst/>
          </a:prstGeom>
        </p:spPr>
      </p:pic>
      <p:sp>
        <p:nvSpPr>
          <p:cNvPr id="3" name="Rectangle 2"/>
          <p:cNvSpPr/>
          <p:nvPr/>
        </p:nvSpPr>
        <p:spPr>
          <a:xfrm>
            <a:off x="4074444" y="6159727"/>
            <a:ext cx="249036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US" sz="1800" b="1" i="0" u="none" strike="noStrike" kern="1200" cap="none" spc="0" normalizeH="0" baseline="0" noProof="0">
                <a:ln>
                  <a:noFill/>
                </a:ln>
                <a:solidFill>
                  <a:srgbClr val="5B9BD5"/>
                </a:solidFill>
                <a:effectLst/>
                <a:uLnTx/>
                <a:uFillTx/>
                <a:latin typeface="Calibri" panose="020F0502020204030204" pitchFamily="34" charset="0"/>
                <a:ea typeface="Calibri" panose="020F0502020204030204" pitchFamily="34" charset="0"/>
                <a:cs typeface="Arial" panose="020B0604020202020204" pitchFamily="34" charset="0"/>
              </a:rPr>
              <a:t>ARM Registers Data Size</a:t>
            </a:r>
          </a:p>
        </p:txBody>
      </p:sp>
      <p:sp>
        <p:nvSpPr>
          <p:cNvPr id="2" name="Rectangle 1"/>
          <p:cNvSpPr/>
          <p:nvPr/>
        </p:nvSpPr>
        <p:spPr>
          <a:xfrm>
            <a:off x="0" y="44881"/>
            <a:ext cx="3607334" cy="646331"/>
          </a:xfrm>
          <a:prstGeom prst="rect">
            <a:avLst/>
          </a:prstGeom>
        </p:spPr>
        <p:txBody>
          <a:bodyPr wrap="none">
            <a:spAutoFit/>
          </a:bodyPr>
          <a:lstStyle/>
          <a:p>
            <a:r>
              <a:rPr lang="en-US" sz="3600" b="1"/>
              <a:t>ARM Architecture</a:t>
            </a:r>
          </a:p>
        </p:txBody>
      </p:sp>
      <p:sp>
        <p:nvSpPr>
          <p:cNvPr id="4" name="TextBox 3"/>
          <p:cNvSpPr txBox="1"/>
          <p:nvPr/>
        </p:nvSpPr>
        <p:spPr>
          <a:xfrm>
            <a:off x="556070" y="1472016"/>
            <a:ext cx="5940264" cy="830997"/>
          </a:xfrm>
          <a:prstGeom prst="rect">
            <a:avLst/>
          </a:prstGeom>
          <a:noFill/>
        </p:spPr>
        <p:txBody>
          <a:bodyPr wrap="square" rtlCol="0">
            <a:spAutoFit/>
          </a:bodyPr>
          <a:lstStyle/>
          <a:p>
            <a:r>
              <a:rPr lang="en-US" sz="2400"/>
              <a:t>ARM supports byte, half word (16 bit) and word (32 bit) data types. </a:t>
            </a:r>
          </a:p>
        </p:txBody>
      </p:sp>
      <p:sp>
        <p:nvSpPr>
          <p:cNvPr id="8" name="Footer Placeholder 7"/>
          <p:cNvSpPr>
            <a:spLocks noGrp="1"/>
          </p:cNvSpPr>
          <p:nvPr>
            <p:ph type="ftr" sz="quarter" idx="11"/>
          </p:nvPr>
        </p:nvSpPr>
        <p:spPr>
          <a:xfrm>
            <a:off x="6496334" y="6306105"/>
            <a:ext cx="5205484" cy="365125"/>
          </a:xfrm>
        </p:spPr>
        <p:txBody>
          <a:bodyPr/>
          <a:lstStyle/>
          <a:p>
            <a:r>
              <a:rPr lang="en-US"/>
              <a:t> </a:t>
            </a:r>
          </a:p>
        </p:txBody>
      </p:sp>
    </p:spTree>
    <p:extLst>
      <p:ext uri="{BB962C8B-B14F-4D97-AF65-F5344CB8AC3E}">
        <p14:creationId xmlns:p14="http://schemas.microsoft.com/office/powerpoint/2010/main" val="2762226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2_ARMregisters.jpg"/>
          <p:cNvPicPr/>
          <p:nvPr/>
        </p:nvPicPr>
        <p:blipFill>
          <a:blip r:embed="rId3" cstate="print"/>
          <a:stretch>
            <a:fillRect/>
          </a:stretch>
        </p:blipFill>
        <p:spPr>
          <a:xfrm>
            <a:off x="4176217" y="446170"/>
            <a:ext cx="5186148" cy="4586530"/>
          </a:xfrm>
          <a:prstGeom prst="rect">
            <a:avLst/>
          </a:prstGeom>
        </p:spPr>
      </p:pic>
      <p:sp>
        <p:nvSpPr>
          <p:cNvPr id="6" name="Rectangle 5"/>
          <p:cNvSpPr/>
          <p:nvPr/>
        </p:nvSpPr>
        <p:spPr>
          <a:xfrm>
            <a:off x="5280069" y="5350806"/>
            <a:ext cx="1567673" cy="369332"/>
          </a:xfrm>
          <a:prstGeom prst="rect">
            <a:avLst/>
          </a:prstGeom>
        </p:spPr>
        <p:txBody>
          <a:bodyPr wrap="none">
            <a:spAutoFit/>
          </a:bodyPr>
          <a:lstStyle/>
          <a:p>
            <a:pPr algn="ctr">
              <a:spcAft>
                <a:spcPts val="1000"/>
              </a:spcAft>
            </a:pPr>
            <a:r>
              <a:rPr lang="en-US" b="1">
                <a:solidFill>
                  <a:srgbClr val="5B9BD5"/>
                </a:solidFill>
                <a:latin typeface="Calibri" panose="020F0502020204030204" pitchFamily="34" charset="0"/>
                <a:ea typeface="Calibri" panose="020F0502020204030204" pitchFamily="34" charset="0"/>
                <a:cs typeface="Arial" panose="020B0604020202020204" pitchFamily="34" charset="0"/>
              </a:rPr>
              <a:t>ARM Registers</a:t>
            </a:r>
            <a:endParaRPr lang="en-US" b="1">
              <a:solidFill>
                <a:srgbClr val="5B9BD5"/>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Footer Placeholder 4"/>
          <p:cNvSpPr>
            <a:spLocks noGrp="1"/>
          </p:cNvSpPr>
          <p:nvPr>
            <p:ph type="ftr" sz="quarter" idx="11"/>
          </p:nvPr>
        </p:nvSpPr>
        <p:spPr>
          <a:xfrm>
            <a:off x="6847742" y="6247168"/>
            <a:ext cx="4826780" cy="365125"/>
          </a:xfrm>
        </p:spPr>
        <p:txBody>
          <a:bodyPr/>
          <a:lstStyle/>
          <a:p>
            <a:r>
              <a:rPr lang="en-US"/>
              <a:t> </a:t>
            </a:r>
          </a:p>
        </p:txBody>
      </p:sp>
      <p:sp>
        <p:nvSpPr>
          <p:cNvPr id="7" name="Rectangle 6"/>
          <p:cNvSpPr/>
          <p:nvPr/>
        </p:nvSpPr>
        <p:spPr>
          <a:xfrm>
            <a:off x="339930" y="267791"/>
            <a:ext cx="3621504" cy="369332"/>
          </a:xfrm>
          <a:prstGeom prst="rect">
            <a:avLst/>
          </a:prstGeom>
        </p:spPr>
        <p:txBody>
          <a:bodyPr wrap="none">
            <a:spAutoFit/>
          </a:bodyPr>
          <a:lstStyle/>
          <a:p>
            <a:r>
              <a:rPr lang="en-US" b="1">
                <a:latin typeface="LiberationSerif-Bold"/>
              </a:rPr>
              <a:t>The General Purpose Registers</a:t>
            </a:r>
            <a:endParaRPr lang="en-US"/>
          </a:p>
        </p:txBody>
      </p:sp>
    </p:spTree>
    <p:extLst>
      <p:ext uri="{BB962C8B-B14F-4D97-AF65-F5344CB8AC3E}">
        <p14:creationId xmlns:p14="http://schemas.microsoft.com/office/powerpoint/2010/main" val="3801244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A2E28AB2-3739-89EB-83C7-4F73C9564879}"/>
              </a:ext>
            </a:extLst>
          </p:cNvPr>
          <p:cNvPicPr>
            <a:picLocks noGrp="1" noChangeAspect="1"/>
          </p:cNvPicPr>
          <p:nvPr>
            <p:ph idx="1"/>
          </p:nvPr>
        </p:nvPicPr>
        <p:blipFill>
          <a:blip r:embed="rId2"/>
          <a:stretch>
            <a:fillRect/>
          </a:stretch>
        </p:blipFill>
        <p:spPr>
          <a:xfrm>
            <a:off x="967108" y="649775"/>
            <a:ext cx="9260341" cy="5352256"/>
          </a:xfrm>
          <a:prstGeom prst="rect">
            <a:avLst/>
          </a:prstGeom>
        </p:spPr>
      </p:pic>
    </p:spTree>
    <p:extLst>
      <p:ext uri="{BB962C8B-B14F-4D97-AF65-F5344CB8AC3E}">
        <p14:creationId xmlns:p14="http://schemas.microsoft.com/office/powerpoint/2010/main" val="945446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2100E718-A2DD-2959-C223-353E747A233D}"/>
              </a:ext>
            </a:extLst>
          </p:cNvPr>
          <p:cNvPicPr>
            <a:picLocks noChangeAspect="1"/>
          </p:cNvPicPr>
          <p:nvPr/>
        </p:nvPicPr>
        <p:blipFill>
          <a:blip r:embed="rId2"/>
          <a:stretch>
            <a:fillRect/>
          </a:stretch>
        </p:blipFill>
        <p:spPr>
          <a:xfrm>
            <a:off x="1720303" y="127453"/>
            <a:ext cx="7489012" cy="6224360"/>
          </a:xfrm>
          <a:prstGeom prst="rect">
            <a:avLst/>
          </a:prstGeom>
        </p:spPr>
      </p:pic>
    </p:spTree>
    <p:extLst>
      <p:ext uri="{BB962C8B-B14F-4D97-AF65-F5344CB8AC3E}">
        <p14:creationId xmlns:p14="http://schemas.microsoft.com/office/powerpoint/2010/main" val="464021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D61AD85A-CC09-7AF5-F419-362B012D4161}"/>
              </a:ext>
            </a:extLst>
          </p:cNvPr>
          <p:cNvPicPr>
            <a:picLocks noChangeAspect="1"/>
          </p:cNvPicPr>
          <p:nvPr/>
        </p:nvPicPr>
        <p:blipFill>
          <a:blip r:embed="rId2"/>
          <a:stretch>
            <a:fillRect/>
          </a:stretch>
        </p:blipFill>
        <p:spPr>
          <a:xfrm>
            <a:off x="764621" y="251079"/>
            <a:ext cx="10662757" cy="6123125"/>
          </a:xfrm>
          <a:prstGeom prst="rect">
            <a:avLst/>
          </a:prstGeom>
        </p:spPr>
      </p:pic>
    </p:spTree>
    <p:extLst>
      <p:ext uri="{BB962C8B-B14F-4D97-AF65-F5344CB8AC3E}">
        <p14:creationId xmlns:p14="http://schemas.microsoft.com/office/powerpoint/2010/main" val="3422235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62B29990-1673-6EC0-B5BE-5A4A921B1F8E}"/>
              </a:ext>
            </a:extLst>
          </p:cNvPr>
          <p:cNvPicPr>
            <a:picLocks noChangeAspect="1"/>
          </p:cNvPicPr>
          <p:nvPr/>
        </p:nvPicPr>
        <p:blipFill>
          <a:blip r:embed="rId2"/>
          <a:stretch>
            <a:fillRect/>
          </a:stretch>
        </p:blipFill>
        <p:spPr>
          <a:xfrm>
            <a:off x="600400" y="227012"/>
            <a:ext cx="10103951" cy="6403975"/>
          </a:xfrm>
          <a:prstGeom prst="rect">
            <a:avLst/>
          </a:prstGeom>
        </p:spPr>
      </p:pic>
    </p:spTree>
    <p:extLst>
      <p:ext uri="{BB962C8B-B14F-4D97-AF65-F5344CB8AC3E}">
        <p14:creationId xmlns:p14="http://schemas.microsoft.com/office/powerpoint/2010/main" val="976171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FEA234-49D6-AD16-506D-81292BCA1BC0}"/>
              </a:ext>
            </a:extLst>
          </p:cNvPr>
          <p:cNvPicPr>
            <a:picLocks noChangeAspect="1"/>
          </p:cNvPicPr>
          <p:nvPr/>
        </p:nvPicPr>
        <p:blipFill>
          <a:blip r:embed="rId2"/>
          <a:stretch>
            <a:fillRect/>
          </a:stretch>
        </p:blipFill>
        <p:spPr>
          <a:xfrm>
            <a:off x="1478278" y="129959"/>
            <a:ext cx="9911082" cy="6598081"/>
          </a:xfrm>
          <a:prstGeom prst="rect">
            <a:avLst/>
          </a:prstGeom>
        </p:spPr>
      </p:pic>
    </p:spTree>
    <p:extLst>
      <p:ext uri="{BB962C8B-B14F-4D97-AF65-F5344CB8AC3E}">
        <p14:creationId xmlns:p14="http://schemas.microsoft.com/office/powerpoint/2010/main" val="2126217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91C3E87-1B21-9194-D678-FCB2C4D28877}"/>
              </a:ext>
            </a:extLst>
          </p:cNvPr>
          <p:cNvGrpSpPr/>
          <p:nvPr/>
        </p:nvGrpSpPr>
        <p:grpSpPr>
          <a:xfrm>
            <a:off x="3212825" y="59492"/>
            <a:ext cx="5495745" cy="6739016"/>
            <a:chOff x="66855" y="-65314"/>
            <a:chExt cx="5288916" cy="6336243"/>
          </a:xfrm>
        </p:grpSpPr>
        <p:pic>
          <p:nvPicPr>
            <p:cNvPr id="6" name="Picture 5">
              <a:extLst>
                <a:ext uri="{FF2B5EF4-FFF2-40B4-BE49-F238E27FC236}">
                  <a16:creationId xmlns:a16="http://schemas.microsoft.com/office/drawing/2014/main" id="{FC6BF14F-F32A-7513-4F2A-17E56679057D}"/>
                </a:ext>
              </a:extLst>
            </p:cNvPr>
            <p:cNvPicPr>
              <a:picLocks noChangeAspect="1"/>
            </p:cNvPicPr>
            <p:nvPr/>
          </p:nvPicPr>
          <p:blipFill>
            <a:blip r:embed="rId2"/>
            <a:stretch>
              <a:fillRect/>
            </a:stretch>
          </p:blipFill>
          <p:spPr>
            <a:xfrm>
              <a:off x="66855" y="3135464"/>
              <a:ext cx="5278838" cy="3135465"/>
            </a:xfrm>
            <a:prstGeom prst="rect">
              <a:avLst/>
            </a:prstGeom>
          </p:spPr>
        </p:pic>
        <p:pic>
          <p:nvPicPr>
            <p:cNvPr id="7" name="Picture 6">
              <a:extLst>
                <a:ext uri="{FF2B5EF4-FFF2-40B4-BE49-F238E27FC236}">
                  <a16:creationId xmlns:a16="http://schemas.microsoft.com/office/drawing/2014/main" id="{A3D0DE69-BF3F-8270-B4BE-DDC7C23C03A9}"/>
                </a:ext>
              </a:extLst>
            </p:cNvPr>
            <p:cNvPicPr>
              <a:picLocks noChangeAspect="1"/>
            </p:cNvPicPr>
            <p:nvPr/>
          </p:nvPicPr>
          <p:blipFill>
            <a:blip r:embed="rId3"/>
            <a:stretch>
              <a:fillRect/>
            </a:stretch>
          </p:blipFill>
          <p:spPr>
            <a:xfrm>
              <a:off x="76933" y="-65314"/>
              <a:ext cx="5278838" cy="3243564"/>
            </a:xfrm>
            <a:prstGeom prst="rect">
              <a:avLst/>
            </a:prstGeom>
          </p:spPr>
        </p:pic>
      </p:grpSp>
    </p:spTree>
    <p:extLst>
      <p:ext uri="{BB962C8B-B14F-4D97-AF65-F5344CB8AC3E}">
        <p14:creationId xmlns:p14="http://schemas.microsoft.com/office/powerpoint/2010/main" val="703265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ecture-24-Addressing-mode-pre-index-post-index-and-pre-index-with-update-Y2Mate-dot-dog-259576 (online-video-cutter.com)">
            <a:hlinkClick r:id="" action="ppaction://media"/>
            <a:extLst>
              <a:ext uri="{FF2B5EF4-FFF2-40B4-BE49-F238E27FC236}">
                <a16:creationId xmlns:a16="http://schemas.microsoft.com/office/drawing/2014/main" id="{2E6ECE65-6BB4-1493-500F-6565D175A4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917" y="-710760"/>
            <a:ext cx="13450018" cy="9043358"/>
          </a:xfrm>
          <a:prstGeom prst="rect">
            <a:avLst/>
          </a:prstGeom>
        </p:spPr>
      </p:pic>
    </p:spTree>
    <p:extLst>
      <p:ext uri="{BB962C8B-B14F-4D97-AF65-F5344CB8AC3E}">
        <p14:creationId xmlns:p14="http://schemas.microsoft.com/office/powerpoint/2010/main" val="17555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BDC1D2-6F33-BF88-0E00-D487A08E174D}"/>
              </a:ext>
            </a:extLst>
          </p:cNvPr>
          <p:cNvPicPr>
            <a:picLocks noChangeAspect="1"/>
          </p:cNvPicPr>
          <p:nvPr/>
        </p:nvPicPr>
        <p:blipFill rotWithShape="1">
          <a:blip r:embed="rId2"/>
          <a:srcRect b="88372"/>
          <a:stretch/>
        </p:blipFill>
        <p:spPr>
          <a:xfrm>
            <a:off x="698787" y="822724"/>
            <a:ext cx="10995243" cy="418248"/>
          </a:xfrm>
          <a:prstGeom prst="rect">
            <a:avLst/>
          </a:prstGeom>
        </p:spPr>
      </p:pic>
      <p:pic>
        <p:nvPicPr>
          <p:cNvPr id="5" name="Picture 4">
            <a:extLst>
              <a:ext uri="{FF2B5EF4-FFF2-40B4-BE49-F238E27FC236}">
                <a16:creationId xmlns:a16="http://schemas.microsoft.com/office/drawing/2014/main" id="{0F7C6A70-BAA4-71AF-F9EE-B63F40D2BDEA}"/>
              </a:ext>
            </a:extLst>
          </p:cNvPr>
          <p:cNvPicPr>
            <a:picLocks noChangeAspect="1"/>
          </p:cNvPicPr>
          <p:nvPr/>
        </p:nvPicPr>
        <p:blipFill rotWithShape="1">
          <a:blip r:embed="rId3"/>
          <a:srcRect r="65319"/>
          <a:stretch/>
        </p:blipFill>
        <p:spPr>
          <a:xfrm>
            <a:off x="4546461" y="1556658"/>
            <a:ext cx="2866711" cy="2879515"/>
          </a:xfrm>
          <a:prstGeom prst="rect">
            <a:avLst/>
          </a:prstGeom>
        </p:spPr>
      </p:pic>
    </p:spTree>
    <p:extLst>
      <p:ext uri="{BB962C8B-B14F-4D97-AF65-F5344CB8AC3E}">
        <p14:creationId xmlns:p14="http://schemas.microsoft.com/office/powerpoint/2010/main" val="715671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8B767-29C6-EEE5-ECAA-C44E24C7E3BE}"/>
              </a:ext>
            </a:extLst>
          </p:cNvPr>
          <p:cNvSpPr>
            <a:spLocks noGrp="1"/>
          </p:cNvSpPr>
          <p:nvPr>
            <p:ph type="title"/>
          </p:nvPr>
        </p:nvSpPr>
        <p:spPr>
          <a:xfrm>
            <a:off x="912631" y="365126"/>
            <a:ext cx="4573772" cy="936378"/>
          </a:xfrm>
        </p:spPr>
        <p:txBody>
          <a:bodyPr/>
          <a:lstStyle/>
          <a:p>
            <a:r>
              <a:rPr lang="en-IN" b="1">
                <a:solidFill>
                  <a:schemeClr val="accent4">
                    <a:lumMod val="50000"/>
                  </a:schemeClr>
                </a:solidFill>
              </a:rPr>
              <a:t>Embedded Systems</a:t>
            </a:r>
          </a:p>
        </p:txBody>
      </p:sp>
      <p:pic>
        <p:nvPicPr>
          <p:cNvPr id="5" name="Picture 4">
            <a:extLst>
              <a:ext uri="{FF2B5EF4-FFF2-40B4-BE49-F238E27FC236}">
                <a16:creationId xmlns:a16="http://schemas.microsoft.com/office/drawing/2014/main" id="{B7E61C14-D109-2407-55B9-36DDDABF6102}"/>
              </a:ext>
            </a:extLst>
          </p:cNvPr>
          <p:cNvPicPr>
            <a:picLocks noChangeAspect="1"/>
          </p:cNvPicPr>
          <p:nvPr/>
        </p:nvPicPr>
        <p:blipFill>
          <a:blip r:embed="rId3"/>
          <a:stretch>
            <a:fillRect/>
          </a:stretch>
        </p:blipFill>
        <p:spPr>
          <a:xfrm>
            <a:off x="898254" y="1375491"/>
            <a:ext cx="8415353" cy="36532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81383329-B2C1-8331-0AFF-21EC73D9D0D7}"/>
              </a:ext>
            </a:extLst>
          </p:cNvPr>
          <p:cNvSpPr txBox="1"/>
          <p:nvPr/>
        </p:nvSpPr>
        <p:spPr>
          <a:xfrm>
            <a:off x="5667153" y="365125"/>
            <a:ext cx="6206913" cy="1569660"/>
          </a:xfrm>
          <a:prstGeom prst="rect">
            <a:avLst/>
          </a:prstGeom>
          <a:noFill/>
        </p:spPr>
        <p:txBody>
          <a:bodyPr wrap="square">
            <a:spAutoFit/>
          </a:bodyPr>
          <a:lstStyle/>
          <a:p>
            <a:pPr algn="just"/>
            <a:r>
              <a:rPr lang="en-US" sz="2400" b="1"/>
              <a:t>An embedded system is an electronic system that includes a one or more microcontrollers that is configured to perform a specific dedicated application.</a:t>
            </a:r>
          </a:p>
        </p:txBody>
      </p:sp>
      <p:sp>
        <p:nvSpPr>
          <p:cNvPr id="9" name="TextBox 8">
            <a:extLst>
              <a:ext uri="{FF2B5EF4-FFF2-40B4-BE49-F238E27FC236}">
                <a16:creationId xmlns:a16="http://schemas.microsoft.com/office/drawing/2014/main" id="{327F64D2-0B5A-C706-AE16-17779190086E}"/>
              </a:ext>
            </a:extLst>
          </p:cNvPr>
          <p:cNvSpPr txBox="1"/>
          <p:nvPr/>
        </p:nvSpPr>
        <p:spPr>
          <a:xfrm>
            <a:off x="5411972" y="4093006"/>
            <a:ext cx="6462094" cy="2554545"/>
          </a:xfrm>
          <a:prstGeom prst="rect">
            <a:avLst/>
          </a:prstGeom>
          <a:noFill/>
        </p:spPr>
        <p:txBody>
          <a:bodyPr wrap="square">
            <a:spAutoFit/>
          </a:bodyPr>
          <a:lstStyle/>
          <a:p>
            <a:pPr marL="285750" indent="-285750" algn="just">
              <a:buFont typeface="Arial" panose="020B0604020202020204" pitchFamily="34" charset="0"/>
              <a:buChar char="•"/>
            </a:pPr>
            <a:r>
              <a:rPr lang="en-US" sz="2000" b="1">
                <a:solidFill>
                  <a:srgbClr val="C00000"/>
                </a:solidFill>
              </a:rPr>
              <a:t>Embedded</a:t>
            </a:r>
            <a:r>
              <a:rPr lang="en-US" sz="2000"/>
              <a:t> means “a computer is hidden inside so one can’t see it.” </a:t>
            </a:r>
          </a:p>
          <a:p>
            <a:pPr marL="285750" indent="-285750" algn="just">
              <a:buFont typeface="Arial" panose="020B0604020202020204" pitchFamily="34" charset="0"/>
              <a:buChar char="•"/>
            </a:pPr>
            <a:r>
              <a:rPr lang="en-US" sz="2000"/>
              <a:t>The word “</a:t>
            </a:r>
            <a:r>
              <a:rPr lang="en-US" sz="2000" b="1">
                <a:solidFill>
                  <a:srgbClr val="C00000"/>
                </a:solidFill>
              </a:rPr>
              <a:t>system</a:t>
            </a:r>
            <a:r>
              <a:rPr lang="en-US" sz="2000"/>
              <a:t>” refers to the fact that there are many components which act in concert achieving the common goal. </a:t>
            </a:r>
          </a:p>
          <a:p>
            <a:pPr marL="285750" indent="-285750" algn="just">
              <a:buFont typeface="Arial" panose="020B0604020202020204" pitchFamily="34" charset="0"/>
              <a:buChar char="•"/>
            </a:pPr>
            <a:endParaRPr lang="en-US" sz="2000"/>
          </a:p>
          <a:p>
            <a:pPr marL="285750" indent="-285750" algn="just">
              <a:buFont typeface="Arial" panose="020B0604020202020204" pitchFamily="34" charset="0"/>
              <a:buChar char="•"/>
            </a:pPr>
            <a:r>
              <a:rPr lang="en-US" sz="2000" b="1">
                <a:solidFill>
                  <a:srgbClr val="0070C0"/>
                </a:solidFill>
              </a:rPr>
              <a:t>Input/output devices </a:t>
            </a:r>
            <a:r>
              <a:rPr lang="en-US" sz="2000"/>
              <a:t>characterize the embedded system, allowing it to interact with the real world.</a:t>
            </a:r>
            <a:endParaRPr lang="en-IN" sz="2000"/>
          </a:p>
        </p:txBody>
      </p:sp>
      <p:sp>
        <p:nvSpPr>
          <p:cNvPr id="11" name="Left Brace 10">
            <a:extLst>
              <a:ext uri="{FF2B5EF4-FFF2-40B4-BE49-F238E27FC236}">
                <a16:creationId xmlns:a16="http://schemas.microsoft.com/office/drawing/2014/main" id="{5092197E-C3FC-5AB3-AE92-50070940E0EE}"/>
              </a:ext>
            </a:extLst>
          </p:cNvPr>
          <p:cNvSpPr/>
          <p:nvPr/>
        </p:nvSpPr>
        <p:spPr>
          <a:xfrm rot="16200000">
            <a:off x="2992180" y="2875222"/>
            <a:ext cx="340244" cy="4499340"/>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3" name="TextBox 12">
            <a:extLst>
              <a:ext uri="{FF2B5EF4-FFF2-40B4-BE49-F238E27FC236}">
                <a16:creationId xmlns:a16="http://schemas.microsoft.com/office/drawing/2014/main" id="{CDDD8C0D-D528-AFE7-C874-125CCCA8B7B0}"/>
              </a:ext>
            </a:extLst>
          </p:cNvPr>
          <p:cNvSpPr txBox="1"/>
          <p:nvPr/>
        </p:nvSpPr>
        <p:spPr>
          <a:xfrm>
            <a:off x="1773425" y="5414095"/>
            <a:ext cx="2852184" cy="954107"/>
          </a:xfrm>
          <a:prstGeom prst="rect">
            <a:avLst/>
          </a:prstGeom>
          <a:noFill/>
        </p:spPr>
        <p:txBody>
          <a:bodyPr wrap="square">
            <a:spAutoFit/>
          </a:bodyPr>
          <a:lstStyle/>
          <a:p>
            <a:pPr algn="ctr"/>
            <a:r>
              <a:rPr lang="en-IN" sz="2800" b="1">
                <a:solidFill>
                  <a:srgbClr val="002060"/>
                </a:solidFill>
              </a:rPr>
              <a:t>Von Neumann architecture</a:t>
            </a:r>
          </a:p>
        </p:txBody>
      </p:sp>
      <p:sp>
        <p:nvSpPr>
          <p:cNvPr id="14" name="TextBox 13">
            <a:extLst>
              <a:ext uri="{FF2B5EF4-FFF2-40B4-BE49-F238E27FC236}">
                <a16:creationId xmlns:a16="http://schemas.microsoft.com/office/drawing/2014/main" id="{03DAFC3D-191C-1C99-2C74-5A87E69380D3}"/>
              </a:ext>
            </a:extLst>
          </p:cNvPr>
          <p:cNvSpPr txBox="1"/>
          <p:nvPr/>
        </p:nvSpPr>
        <p:spPr>
          <a:xfrm>
            <a:off x="9723473" y="1577768"/>
            <a:ext cx="2251601" cy="523220"/>
          </a:xfrm>
          <a:prstGeom prst="rect">
            <a:avLst/>
          </a:prstGeom>
          <a:noFill/>
        </p:spPr>
        <p:txBody>
          <a:bodyPr wrap="square">
            <a:spAutoFit/>
          </a:bodyPr>
          <a:lstStyle/>
          <a:p>
            <a:pPr algn="ctr"/>
            <a:r>
              <a:rPr lang="en-IN" sz="2800" b="1">
                <a:solidFill>
                  <a:srgbClr val="002060"/>
                </a:solidFill>
              </a:rPr>
              <a:t>Software</a:t>
            </a:r>
          </a:p>
        </p:txBody>
      </p:sp>
      <p:sp>
        <p:nvSpPr>
          <p:cNvPr id="15" name="TextBox 14">
            <a:extLst>
              <a:ext uri="{FF2B5EF4-FFF2-40B4-BE49-F238E27FC236}">
                <a16:creationId xmlns:a16="http://schemas.microsoft.com/office/drawing/2014/main" id="{2771E682-F2AE-8D32-B737-2E2CB8680BBC}"/>
              </a:ext>
            </a:extLst>
          </p:cNvPr>
          <p:cNvSpPr txBox="1"/>
          <p:nvPr/>
        </p:nvSpPr>
        <p:spPr>
          <a:xfrm>
            <a:off x="9855871" y="2015082"/>
            <a:ext cx="2049582" cy="523220"/>
          </a:xfrm>
          <a:prstGeom prst="rect">
            <a:avLst/>
          </a:prstGeom>
          <a:noFill/>
        </p:spPr>
        <p:txBody>
          <a:bodyPr wrap="square">
            <a:spAutoFit/>
          </a:bodyPr>
          <a:lstStyle/>
          <a:p>
            <a:pPr algn="ctr"/>
            <a:r>
              <a:rPr lang="en-IN" sz="2800" b="1">
                <a:solidFill>
                  <a:srgbClr val="002060"/>
                </a:solidFill>
              </a:rPr>
              <a:t>Processor</a:t>
            </a:r>
          </a:p>
        </p:txBody>
      </p:sp>
      <p:sp>
        <p:nvSpPr>
          <p:cNvPr id="17" name="TextBox 16">
            <a:extLst>
              <a:ext uri="{FF2B5EF4-FFF2-40B4-BE49-F238E27FC236}">
                <a16:creationId xmlns:a16="http://schemas.microsoft.com/office/drawing/2014/main" id="{77CDF1B9-FE11-30D9-3513-BE7EFB4C07DA}"/>
              </a:ext>
            </a:extLst>
          </p:cNvPr>
          <p:cNvSpPr txBox="1"/>
          <p:nvPr/>
        </p:nvSpPr>
        <p:spPr>
          <a:xfrm>
            <a:off x="9674332" y="2452426"/>
            <a:ext cx="2517668" cy="523220"/>
          </a:xfrm>
          <a:prstGeom prst="rect">
            <a:avLst/>
          </a:prstGeom>
          <a:noFill/>
        </p:spPr>
        <p:txBody>
          <a:bodyPr wrap="square">
            <a:spAutoFit/>
          </a:bodyPr>
          <a:lstStyle/>
          <a:p>
            <a:r>
              <a:rPr lang="en-IN" sz="2800" b="1">
                <a:solidFill>
                  <a:srgbClr val="002060"/>
                </a:solidFill>
              </a:rPr>
              <a:t>Microprocessor</a:t>
            </a:r>
          </a:p>
        </p:txBody>
      </p:sp>
      <p:sp>
        <p:nvSpPr>
          <p:cNvPr id="18" name="TextBox 17">
            <a:extLst>
              <a:ext uri="{FF2B5EF4-FFF2-40B4-BE49-F238E27FC236}">
                <a16:creationId xmlns:a16="http://schemas.microsoft.com/office/drawing/2014/main" id="{C8DC9C7D-CF3D-C9BB-B5C5-EB70CE5700A3}"/>
              </a:ext>
            </a:extLst>
          </p:cNvPr>
          <p:cNvSpPr txBox="1"/>
          <p:nvPr/>
        </p:nvSpPr>
        <p:spPr>
          <a:xfrm>
            <a:off x="9327984" y="3327084"/>
            <a:ext cx="2913157" cy="523220"/>
          </a:xfrm>
          <a:prstGeom prst="rect">
            <a:avLst/>
          </a:prstGeom>
          <a:noFill/>
        </p:spPr>
        <p:txBody>
          <a:bodyPr wrap="square">
            <a:spAutoFit/>
          </a:bodyPr>
          <a:lstStyle/>
          <a:p>
            <a:r>
              <a:rPr lang="en-IN" sz="2800" b="1">
                <a:solidFill>
                  <a:srgbClr val="002060"/>
                </a:solidFill>
              </a:rPr>
              <a:t>RAM – Static RAM</a:t>
            </a:r>
          </a:p>
        </p:txBody>
      </p:sp>
      <p:sp>
        <p:nvSpPr>
          <p:cNvPr id="19" name="TextBox 18">
            <a:extLst>
              <a:ext uri="{FF2B5EF4-FFF2-40B4-BE49-F238E27FC236}">
                <a16:creationId xmlns:a16="http://schemas.microsoft.com/office/drawing/2014/main" id="{F3EC9936-6A1A-9E94-E8CE-EEF5635244AB}"/>
              </a:ext>
            </a:extLst>
          </p:cNvPr>
          <p:cNvSpPr txBox="1"/>
          <p:nvPr/>
        </p:nvSpPr>
        <p:spPr>
          <a:xfrm>
            <a:off x="9674332" y="2866527"/>
            <a:ext cx="2517668" cy="523220"/>
          </a:xfrm>
          <a:prstGeom prst="rect">
            <a:avLst/>
          </a:prstGeom>
          <a:noFill/>
        </p:spPr>
        <p:txBody>
          <a:bodyPr wrap="square">
            <a:spAutoFit/>
          </a:bodyPr>
          <a:lstStyle/>
          <a:p>
            <a:r>
              <a:rPr lang="en-IN" sz="2800" b="1">
                <a:solidFill>
                  <a:srgbClr val="002060"/>
                </a:solidFill>
              </a:rPr>
              <a:t>Microcontroller</a:t>
            </a:r>
          </a:p>
        </p:txBody>
      </p:sp>
    </p:spTree>
    <p:extLst>
      <p:ext uri="{BB962C8B-B14F-4D97-AF65-F5344CB8AC3E}">
        <p14:creationId xmlns:p14="http://schemas.microsoft.com/office/powerpoint/2010/main" val="197599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11" grpId="0" animBg="1"/>
      <p:bldP spid="13" grpId="0"/>
      <p:bldP spid="14" grpId="0"/>
      <p:bldP spid="15" grpId="0"/>
      <p:bldP spid="17"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D0F6D5-9020-4331-0F5B-F90E9DD62E6D}"/>
              </a:ext>
            </a:extLst>
          </p:cNvPr>
          <p:cNvPicPr>
            <a:picLocks noChangeAspect="1"/>
          </p:cNvPicPr>
          <p:nvPr/>
        </p:nvPicPr>
        <p:blipFill>
          <a:blip r:embed="rId2"/>
          <a:stretch>
            <a:fillRect/>
          </a:stretch>
        </p:blipFill>
        <p:spPr>
          <a:xfrm>
            <a:off x="0" y="112894"/>
            <a:ext cx="2041606" cy="2564992"/>
          </a:xfrm>
          <a:prstGeom prst="rect">
            <a:avLst/>
          </a:prstGeom>
        </p:spPr>
      </p:pic>
      <p:grpSp>
        <p:nvGrpSpPr>
          <p:cNvPr id="15" name="Group 14">
            <a:extLst>
              <a:ext uri="{FF2B5EF4-FFF2-40B4-BE49-F238E27FC236}">
                <a16:creationId xmlns:a16="http://schemas.microsoft.com/office/drawing/2014/main" id="{6C3B5C77-B1D5-F6AE-36DA-0B3AABF8C33B}"/>
              </a:ext>
            </a:extLst>
          </p:cNvPr>
          <p:cNvGrpSpPr/>
          <p:nvPr/>
        </p:nvGrpSpPr>
        <p:grpSpPr>
          <a:xfrm>
            <a:off x="2579057" y="171249"/>
            <a:ext cx="1846725" cy="2238909"/>
            <a:chOff x="2775000" y="1586392"/>
            <a:chExt cx="1846725" cy="2238909"/>
          </a:xfrm>
        </p:grpSpPr>
        <p:pic>
          <p:nvPicPr>
            <p:cNvPr id="6" name="Picture 5">
              <a:extLst>
                <a:ext uri="{FF2B5EF4-FFF2-40B4-BE49-F238E27FC236}">
                  <a16:creationId xmlns:a16="http://schemas.microsoft.com/office/drawing/2014/main" id="{13EE66B1-B28C-99B8-DD6F-39050E9227B6}"/>
                </a:ext>
              </a:extLst>
            </p:cNvPr>
            <p:cNvPicPr>
              <a:picLocks noChangeAspect="1"/>
            </p:cNvPicPr>
            <p:nvPr/>
          </p:nvPicPr>
          <p:blipFill rotWithShape="1">
            <a:blip r:embed="rId3"/>
            <a:srcRect t="87813"/>
            <a:stretch/>
          </p:blipFill>
          <p:spPr>
            <a:xfrm>
              <a:off x="2775000" y="3358133"/>
              <a:ext cx="1846725" cy="467168"/>
            </a:xfrm>
            <a:prstGeom prst="rect">
              <a:avLst/>
            </a:prstGeom>
          </p:spPr>
        </p:pic>
        <p:pic>
          <p:nvPicPr>
            <p:cNvPr id="7" name="Picture 6">
              <a:extLst>
                <a:ext uri="{FF2B5EF4-FFF2-40B4-BE49-F238E27FC236}">
                  <a16:creationId xmlns:a16="http://schemas.microsoft.com/office/drawing/2014/main" id="{D9A75A57-EAA2-8695-05C6-038141F6E5BB}"/>
                </a:ext>
              </a:extLst>
            </p:cNvPr>
            <p:cNvPicPr>
              <a:picLocks noChangeAspect="1"/>
            </p:cNvPicPr>
            <p:nvPr/>
          </p:nvPicPr>
          <p:blipFill rotWithShape="1">
            <a:blip r:embed="rId3"/>
            <a:srcRect b="53362"/>
            <a:stretch/>
          </p:blipFill>
          <p:spPr>
            <a:xfrm>
              <a:off x="2775000" y="1586392"/>
              <a:ext cx="1846725" cy="1787848"/>
            </a:xfrm>
            <a:prstGeom prst="rect">
              <a:avLst/>
            </a:prstGeom>
          </p:spPr>
        </p:pic>
      </p:grpSp>
      <p:pic>
        <p:nvPicPr>
          <p:cNvPr id="9" name="Picture 8">
            <a:extLst>
              <a:ext uri="{FF2B5EF4-FFF2-40B4-BE49-F238E27FC236}">
                <a16:creationId xmlns:a16="http://schemas.microsoft.com/office/drawing/2014/main" id="{11A2878E-89A8-F3D1-B2F4-2D93A74D540E}"/>
              </a:ext>
            </a:extLst>
          </p:cNvPr>
          <p:cNvPicPr>
            <a:picLocks noChangeAspect="1"/>
          </p:cNvPicPr>
          <p:nvPr/>
        </p:nvPicPr>
        <p:blipFill>
          <a:blip r:embed="rId4"/>
          <a:stretch>
            <a:fillRect/>
          </a:stretch>
        </p:blipFill>
        <p:spPr>
          <a:xfrm>
            <a:off x="4813435" y="188058"/>
            <a:ext cx="2023045" cy="2414663"/>
          </a:xfrm>
          <a:prstGeom prst="rect">
            <a:avLst/>
          </a:prstGeom>
        </p:spPr>
      </p:pic>
      <p:pic>
        <p:nvPicPr>
          <p:cNvPr id="11" name="Picture 10">
            <a:extLst>
              <a:ext uri="{FF2B5EF4-FFF2-40B4-BE49-F238E27FC236}">
                <a16:creationId xmlns:a16="http://schemas.microsoft.com/office/drawing/2014/main" id="{0DAD41A1-81F5-81A7-01E9-8D67570D5BA1}"/>
              </a:ext>
            </a:extLst>
          </p:cNvPr>
          <p:cNvPicPr>
            <a:picLocks noChangeAspect="1"/>
          </p:cNvPicPr>
          <p:nvPr/>
        </p:nvPicPr>
        <p:blipFill>
          <a:blip r:embed="rId5"/>
          <a:stretch>
            <a:fillRect/>
          </a:stretch>
        </p:blipFill>
        <p:spPr>
          <a:xfrm>
            <a:off x="7501194" y="235672"/>
            <a:ext cx="1865286" cy="2301916"/>
          </a:xfrm>
          <a:prstGeom prst="rect">
            <a:avLst/>
          </a:prstGeom>
        </p:spPr>
      </p:pic>
      <p:pic>
        <p:nvPicPr>
          <p:cNvPr id="13" name="Picture 12">
            <a:extLst>
              <a:ext uri="{FF2B5EF4-FFF2-40B4-BE49-F238E27FC236}">
                <a16:creationId xmlns:a16="http://schemas.microsoft.com/office/drawing/2014/main" id="{FAFE5B9D-DD9D-3A09-A2B2-EAEE00F35C99}"/>
              </a:ext>
            </a:extLst>
          </p:cNvPr>
          <p:cNvPicPr>
            <a:picLocks noChangeAspect="1"/>
          </p:cNvPicPr>
          <p:nvPr/>
        </p:nvPicPr>
        <p:blipFill>
          <a:blip r:embed="rId6"/>
          <a:stretch>
            <a:fillRect/>
          </a:stretch>
        </p:blipFill>
        <p:spPr>
          <a:xfrm>
            <a:off x="10031194" y="235672"/>
            <a:ext cx="1856005" cy="2330103"/>
          </a:xfrm>
          <a:prstGeom prst="rect">
            <a:avLst/>
          </a:prstGeom>
        </p:spPr>
      </p:pic>
      <p:pic>
        <p:nvPicPr>
          <p:cNvPr id="17" name="Picture 16">
            <a:extLst>
              <a:ext uri="{FF2B5EF4-FFF2-40B4-BE49-F238E27FC236}">
                <a16:creationId xmlns:a16="http://schemas.microsoft.com/office/drawing/2014/main" id="{8C03CDA0-DC4D-1574-0784-3C5C4D0F7EC0}"/>
              </a:ext>
            </a:extLst>
          </p:cNvPr>
          <p:cNvPicPr>
            <a:picLocks noChangeAspect="1"/>
          </p:cNvPicPr>
          <p:nvPr/>
        </p:nvPicPr>
        <p:blipFill>
          <a:blip r:embed="rId7"/>
          <a:stretch>
            <a:fillRect/>
          </a:stretch>
        </p:blipFill>
        <p:spPr>
          <a:xfrm>
            <a:off x="1901233" y="3429000"/>
            <a:ext cx="8266023" cy="2879515"/>
          </a:xfrm>
          <a:prstGeom prst="rect">
            <a:avLst/>
          </a:prstGeom>
        </p:spPr>
      </p:pic>
    </p:spTree>
    <p:extLst>
      <p:ext uri="{BB962C8B-B14F-4D97-AF65-F5344CB8AC3E}">
        <p14:creationId xmlns:p14="http://schemas.microsoft.com/office/powerpoint/2010/main" val="144853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6A4525-02C3-C48C-73CD-03D86A783A4B}"/>
              </a:ext>
            </a:extLst>
          </p:cNvPr>
          <p:cNvPicPr>
            <a:picLocks noChangeAspect="1"/>
          </p:cNvPicPr>
          <p:nvPr/>
        </p:nvPicPr>
        <p:blipFill rotWithShape="1">
          <a:blip r:embed="rId2"/>
          <a:srcRect t="-1455" b="92162"/>
          <a:stretch/>
        </p:blipFill>
        <p:spPr>
          <a:xfrm>
            <a:off x="2103120" y="132081"/>
            <a:ext cx="6990080" cy="579120"/>
          </a:xfrm>
          <a:prstGeom prst="rect">
            <a:avLst/>
          </a:prstGeom>
        </p:spPr>
      </p:pic>
      <p:pic>
        <p:nvPicPr>
          <p:cNvPr id="5" name="Picture 4">
            <a:extLst>
              <a:ext uri="{FF2B5EF4-FFF2-40B4-BE49-F238E27FC236}">
                <a16:creationId xmlns:a16="http://schemas.microsoft.com/office/drawing/2014/main" id="{EC946FF3-8A52-E9BA-8744-184DA9C9748A}"/>
              </a:ext>
            </a:extLst>
          </p:cNvPr>
          <p:cNvPicPr>
            <a:picLocks noChangeAspect="1"/>
          </p:cNvPicPr>
          <p:nvPr/>
        </p:nvPicPr>
        <p:blipFill rotWithShape="1">
          <a:blip r:embed="rId2"/>
          <a:srcRect t="8272" r="67587"/>
          <a:stretch/>
        </p:blipFill>
        <p:spPr>
          <a:xfrm>
            <a:off x="4839746" y="791883"/>
            <a:ext cx="2265680" cy="5716621"/>
          </a:xfrm>
          <a:prstGeom prst="rect">
            <a:avLst/>
          </a:prstGeom>
        </p:spPr>
      </p:pic>
    </p:spTree>
    <p:extLst>
      <p:ext uri="{BB962C8B-B14F-4D97-AF65-F5344CB8AC3E}">
        <p14:creationId xmlns:p14="http://schemas.microsoft.com/office/powerpoint/2010/main" val="1900494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A94D89-8970-5240-89DE-337A23502F72}"/>
              </a:ext>
            </a:extLst>
          </p:cNvPr>
          <p:cNvPicPr>
            <a:picLocks noChangeAspect="1"/>
          </p:cNvPicPr>
          <p:nvPr/>
        </p:nvPicPr>
        <p:blipFill>
          <a:blip r:embed="rId3"/>
          <a:srcRect l="-16" r="16"/>
          <a:stretch/>
        </p:blipFill>
        <p:spPr>
          <a:xfrm>
            <a:off x="2103120" y="171923"/>
            <a:ext cx="6990080" cy="6232120"/>
          </a:xfrm>
          <a:prstGeom prst="rect">
            <a:avLst/>
          </a:prstGeom>
        </p:spPr>
      </p:pic>
      <p:grpSp>
        <p:nvGrpSpPr>
          <p:cNvPr id="10" name="Group 9">
            <a:extLst>
              <a:ext uri="{FF2B5EF4-FFF2-40B4-BE49-F238E27FC236}">
                <a16:creationId xmlns:a16="http://schemas.microsoft.com/office/drawing/2014/main" id="{28CE3DA0-CD76-9B51-7548-12DB477D98B5}"/>
              </a:ext>
            </a:extLst>
          </p:cNvPr>
          <p:cNvGrpSpPr/>
          <p:nvPr/>
        </p:nvGrpSpPr>
        <p:grpSpPr>
          <a:xfrm>
            <a:off x="9093200" y="1328343"/>
            <a:ext cx="1930400" cy="2725497"/>
            <a:chOff x="9093200" y="1328343"/>
            <a:chExt cx="1282766" cy="2088035"/>
          </a:xfrm>
        </p:grpSpPr>
        <p:pic>
          <p:nvPicPr>
            <p:cNvPr id="6" name="Picture 5">
              <a:extLst>
                <a:ext uri="{FF2B5EF4-FFF2-40B4-BE49-F238E27FC236}">
                  <a16:creationId xmlns:a16="http://schemas.microsoft.com/office/drawing/2014/main" id="{38D1F5C3-D410-EEF0-DFBF-9118F57B24FB}"/>
                </a:ext>
              </a:extLst>
            </p:cNvPr>
            <p:cNvPicPr>
              <a:picLocks noChangeAspect="1"/>
            </p:cNvPicPr>
            <p:nvPr/>
          </p:nvPicPr>
          <p:blipFill rotWithShape="1">
            <a:blip r:embed="rId4"/>
            <a:srcRect b="87141"/>
            <a:stretch/>
          </p:blipFill>
          <p:spPr>
            <a:xfrm>
              <a:off x="9093200" y="1328343"/>
              <a:ext cx="1282766" cy="388698"/>
            </a:xfrm>
            <a:prstGeom prst="rect">
              <a:avLst/>
            </a:prstGeom>
          </p:spPr>
        </p:pic>
        <p:pic>
          <p:nvPicPr>
            <p:cNvPr id="8" name="Picture 7">
              <a:extLst>
                <a:ext uri="{FF2B5EF4-FFF2-40B4-BE49-F238E27FC236}">
                  <a16:creationId xmlns:a16="http://schemas.microsoft.com/office/drawing/2014/main" id="{42A172B8-C5BF-DEF0-12D1-D2199CE5EC46}"/>
                </a:ext>
              </a:extLst>
            </p:cNvPr>
            <p:cNvPicPr>
              <a:picLocks noChangeAspect="1"/>
            </p:cNvPicPr>
            <p:nvPr/>
          </p:nvPicPr>
          <p:blipFill rotWithShape="1">
            <a:blip r:embed="rId4"/>
            <a:srcRect t="43782"/>
            <a:stretch/>
          </p:blipFill>
          <p:spPr>
            <a:xfrm>
              <a:off x="9093200" y="1717041"/>
              <a:ext cx="1282766" cy="1699337"/>
            </a:xfrm>
            <a:prstGeom prst="rect">
              <a:avLst/>
            </a:prstGeom>
          </p:spPr>
        </p:pic>
      </p:grpSp>
    </p:spTree>
    <p:extLst>
      <p:ext uri="{BB962C8B-B14F-4D97-AF65-F5344CB8AC3E}">
        <p14:creationId xmlns:p14="http://schemas.microsoft.com/office/powerpoint/2010/main" val="3916239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78841" y="150200"/>
            <a:ext cx="9907398" cy="6676617"/>
          </a:xfrm>
          <a:prstGeom prst="rect">
            <a:avLst/>
          </a:prstGeom>
        </p:spPr>
      </p:pic>
    </p:spTree>
    <p:extLst>
      <p:ext uri="{BB962C8B-B14F-4D97-AF65-F5344CB8AC3E}">
        <p14:creationId xmlns:p14="http://schemas.microsoft.com/office/powerpoint/2010/main" val="2030711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B5BA7C-852C-C52C-745E-782E040F724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44320" y="146591"/>
            <a:ext cx="9641840" cy="6586083"/>
          </a:xfrm>
          <a:prstGeom prst="rect">
            <a:avLst/>
          </a:prstGeom>
        </p:spPr>
      </p:pic>
      <p:pic>
        <p:nvPicPr>
          <p:cNvPr id="7" name="Picture 6">
            <a:extLst>
              <a:ext uri="{FF2B5EF4-FFF2-40B4-BE49-F238E27FC236}">
                <a16:creationId xmlns:a16="http://schemas.microsoft.com/office/drawing/2014/main" id="{8C49EFEB-026B-D35A-D24E-66EF9551B1D8}"/>
              </a:ext>
            </a:extLst>
          </p:cNvPr>
          <p:cNvPicPr>
            <a:picLocks noChangeAspect="1"/>
          </p:cNvPicPr>
          <p:nvPr/>
        </p:nvPicPr>
        <p:blipFill>
          <a:blip r:embed="rId4"/>
          <a:stretch>
            <a:fillRect/>
          </a:stretch>
        </p:blipFill>
        <p:spPr>
          <a:xfrm>
            <a:off x="4730611" y="307292"/>
            <a:ext cx="6439301" cy="2222548"/>
          </a:xfrm>
          <a:prstGeom prst="rect">
            <a:avLst/>
          </a:prstGeom>
        </p:spPr>
      </p:pic>
    </p:spTree>
    <p:extLst>
      <p:ext uri="{BB962C8B-B14F-4D97-AF65-F5344CB8AC3E}">
        <p14:creationId xmlns:p14="http://schemas.microsoft.com/office/powerpoint/2010/main" val="735036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179416-2D1A-BF8C-EF6F-C67C05C3FB93}"/>
              </a:ext>
            </a:extLst>
          </p:cNvPr>
          <p:cNvPicPr>
            <a:picLocks noChangeAspect="1"/>
          </p:cNvPicPr>
          <p:nvPr/>
        </p:nvPicPr>
        <p:blipFill>
          <a:blip r:embed="rId2"/>
          <a:stretch>
            <a:fillRect/>
          </a:stretch>
        </p:blipFill>
        <p:spPr>
          <a:xfrm>
            <a:off x="168535" y="1047674"/>
            <a:ext cx="11854929" cy="4367606"/>
          </a:xfrm>
          <a:prstGeom prst="rect">
            <a:avLst/>
          </a:prstGeom>
        </p:spPr>
      </p:pic>
    </p:spTree>
    <p:extLst>
      <p:ext uri="{BB962C8B-B14F-4D97-AF65-F5344CB8AC3E}">
        <p14:creationId xmlns:p14="http://schemas.microsoft.com/office/powerpoint/2010/main" val="533568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3404" y="366210"/>
            <a:ext cx="8669220" cy="5900635"/>
          </a:xfrm>
          <a:prstGeom prst="rect">
            <a:avLst/>
          </a:prstGeom>
        </p:spPr>
      </p:pic>
    </p:spTree>
    <p:extLst>
      <p:ext uri="{BB962C8B-B14F-4D97-AF65-F5344CB8AC3E}">
        <p14:creationId xmlns:p14="http://schemas.microsoft.com/office/powerpoint/2010/main" val="1729460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3825" y="223326"/>
            <a:ext cx="9847855" cy="6261363"/>
          </a:xfrm>
          <a:prstGeom prst="rect">
            <a:avLst/>
          </a:prstGeom>
        </p:spPr>
      </p:pic>
    </p:spTree>
    <p:extLst>
      <p:ext uri="{BB962C8B-B14F-4D97-AF65-F5344CB8AC3E}">
        <p14:creationId xmlns:p14="http://schemas.microsoft.com/office/powerpoint/2010/main" val="3319746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533505" y="172994"/>
            <a:ext cx="10212791" cy="6580144"/>
          </a:xfrm>
          <a:prstGeom prst="rect">
            <a:avLst/>
          </a:prstGeom>
        </p:spPr>
      </p:pic>
    </p:spTree>
    <p:extLst>
      <p:ext uri="{BB962C8B-B14F-4D97-AF65-F5344CB8AC3E}">
        <p14:creationId xmlns:p14="http://schemas.microsoft.com/office/powerpoint/2010/main" val="984752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3_ARMregistersAndALU.jpg"/>
          <p:cNvPicPr/>
          <p:nvPr/>
        </p:nvPicPr>
        <p:blipFill>
          <a:blip r:embed="rId2" cstate="print"/>
          <a:stretch>
            <a:fillRect/>
          </a:stretch>
        </p:blipFill>
        <p:spPr>
          <a:xfrm>
            <a:off x="4872251" y="476268"/>
            <a:ext cx="5268035" cy="5213445"/>
          </a:xfrm>
          <a:prstGeom prst="rect">
            <a:avLst/>
          </a:prstGeom>
        </p:spPr>
      </p:pic>
      <p:sp>
        <p:nvSpPr>
          <p:cNvPr id="6" name="Rectangle 5"/>
          <p:cNvSpPr/>
          <p:nvPr/>
        </p:nvSpPr>
        <p:spPr>
          <a:xfrm>
            <a:off x="6675243" y="5689713"/>
            <a:ext cx="2416431" cy="369332"/>
          </a:xfrm>
          <a:prstGeom prst="rect">
            <a:avLst/>
          </a:prstGeom>
        </p:spPr>
        <p:txBody>
          <a:bodyPr wrap="none">
            <a:spAutoFit/>
          </a:bodyPr>
          <a:lstStyle/>
          <a:p>
            <a:pPr algn="ctr">
              <a:spcAft>
                <a:spcPts val="1000"/>
              </a:spcAft>
            </a:pPr>
            <a:r>
              <a:rPr lang="en-US" b="1">
                <a:solidFill>
                  <a:srgbClr val="5B9BD5"/>
                </a:solidFill>
                <a:latin typeface="Calibri" panose="020F0502020204030204" pitchFamily="34" charset="0"/>
                <a:ea typeface="Calibri" panose="020F0502020204030204" pitchFamily="34" charset="0"/>
                <a:cs typeface="Arial" panose="020B0604020202020204" pitchFamily="34" charset="0"/>
              </a:rPr>
              <a:t>ARM Registers and ALU</a:t>
            </a:r>
            <a:endParaRPr lang="en-US" b="1">
              <a:solidFill>
                <a:srgbClr val="5B9BD5"/>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Footer Placeholder 4"/>
          <p:cNvSpPr>
            <a:spLocks noGrp="1"/>
          </p:cNvSpPr>
          <p:nvPr>
            <p:ph type="ftr" sz="quarter" idx="11"/>
          </p:nvPr>
        </p:nvSpPr>
        <p:spPr>
          <a:xfrm>
            <a:off x="6919415" y="6288111"/>
            <a:ext cx="4809699" cy="365125"/>
          </a:xfrm>
        </p:spPr>
        <p:txBody>
          <a:bodyPr/>
          <a:lstStyle/>
          <a:p>
            <a:r>
              <a:rPr lang="en-US"/>
              <a:t> </a:t>
            </a:r>
          </a:p>
        </p:txBody>
      </p:sp>
      <p:sp>
        <p:nvSpPr>
          <p:cNvPr id="7" name="Rectangle 6"/>
          <p:cNvSpPr/>
          <p:nvPr/>
        </p:nvSpPr>
        <p:spPr>
          <a:xfrm>
            <a:off x="598124" y="354842"/>
            <a:ext cx="4472122" cy="369332"/>
          </a:xfrm>
          <a:prstGeom prst="rect">
            <a:avLst/>
          </a:prstGeom>
        </p:spPr>
        <p:txBody>
          <a:bodyPr wrap="none">
            <a:spAutoFit/>
          </a:bodyPr>
          <a:lstStyle/>
          <a:p>
            <a:r>
              <a:rPr lang="en-US" b="1">
                <a:latin typeface="LiberationSerif-Bold"/>
              </a:rPr>
              <a:t>The Special Function Registers in ARM</a:t>
            </a:r>
            <a:endParaRPr lang="en-US"/>
          </a:p>
        </p:txBody>
      </p:sp>
    </p:spTree>
    <p:extLst>
      <p:ext uri="{BB962C8B-B14F-4D97-AF65-F5344CB8AC3E}">
        <p14:creationId xmlns:p14="http://schemas.microsoft.com/office/powerpoint/2010/main" val="3070903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 chip&#10;&#10;Description automatically generated">
            <a:extLst>
              <a:ext uri="{FF2B5EF4-FFF2-40B4-BE49-F238E27FC236}">
                <a16:creationId xmlns:a16="http://schemas.microsoft.com/office/drawing/2014/main" id="{38E9F917-7CAC-822E-99D0-9943D1AAEB4E}"/>
              </a:ext>
            </a:extLst>
          </p:cNvPr>
          <p:cNvPicPr>
            <a:picLocks noChangeAspect="1"/>
          </p:cNvPicPr>
          <p:nvPr/>
        </p:nvPicPr>
        <p:blipFill>
          <a:blip r:embed="rId2"/>
          <a:stretch>
            <a:fillRect/>
          </a:stretch>
        </p:blipFill>
        <p:spPr>
          <a:xfrm>
            <a:off x="643467" y="1329776"/>
            <a:ext cx="10905066" cy="4198448"/>
          </a:xfrm>
          <a:prstGeom prst="rect">
            <a:avLst/>
          </a:prstGeom>
        </p:spPr>
      </p:pic>
      <p:sp>
        <p:nvSpPr>
          <p:cNvPr id="6" name="Title 1">
            <a:extLst>
              <a:ext uri="{FF2B5EF4-FFF2-40B4-BE49-F238E27FC236}">
                <a16:creationId xmlns:a16="http://schemas.microsoft.com/office/drawing/2014/main" id="{F2373653-8332-A40B-7293-904981EFB6BA}"/>
              </a:ext>
            </a:extLst>
          </p:cNvPr>
          <p:cNvSpPr>
            <a:spLocks noGrp="1"/>
          </p:cNvSpPr>
          <p:nvPr>
            <p:ph type="title"/>
          </p:nvPr>
        </p:nvSpPr>
        <p:spPr>
          <a:xfrm>
            <a:off x="912631" y="365126"/>
            <a:ext cx="6369912" cy="936378"/>
          </a:xfrm>
        </p:spPr>
        <p:txBody>
          <a:bodyPr>
            <a:normAutofit fontScale="90000"/>
          </a:bodyPr>
          <a:lstStyle/>
          <a:p>
            <a:r>
              <a:rPr lang="en-IN" b="1">
                <a:solidFill>
                  <a:schemeClr val="accent4">
                    <a:lumMod val="50000"/>
                  </a:schemeClr>
                </a:solidFill>
              </a:rPr>
              <a:t>Examples of Micro controller</a:t>
            </a:r>
          </a:p>
        </p:txBody>
      </p:sp>
    </p:spTree>
    <p:extLst>
      <p:ext uri="{BB962C8B-B14F-4D97-AF65-F5344CB8AC3E}">
        <p14:creationId xmlns:p14="http://schemas.microsoft.com/office/powerpoint/2010/main" val="366473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7233313" y="6356350"/>
            <a:ext cx="4577687" cy="365125"/>
          </a:xfrm>
        </p:spPr>
        <p:txBody>
          <a:bodyPr/>
          <a:lstStyle/>
          <a:p>
            <a:r>
              <a:rPr lang="en-US"/>
              <a:t> </a:t>
            </a:r>
          </a:p>
        </p:txBody>
      </p:sp>
      <p:sp>
        <p:nvSpPr>
          <p:cNvPr id="3" name="Rectangle 2"/>
          <p:cNvSpPr/>
          <p:nvPr/>
        </p:nvSpPr>
        <p:spPr>
          <a:xfrm>
            <a:off x="534537" y="231596"/>
            <a:ext cx="10522424" cy="6124754"/>
          </a:xfrm>
          <a:prstGeom prst="rect">
            <a:avLst/>
          </a:prstGeom>
        </p:spPr>
        <p:txBody>
          <a:bodyPr wrap="square" lIns="91440" tIns="45720" rIns="91440" bIns="45720" anchor="t">
            <a:spAutoFit/>
          </a:bodyPr>
          <a:lstStyle/>
          <a:p>
            <a:pPr algn="just"/>
            <a:r>
              <a:rPr lang="en-US" sz="2800">
                <a:latin typeface="Times New Roman"/>
                <a:cs typeface="Times New Roman"/>
              </a:rPr>
              <a:t>In ARM the R13, R14, R15, and CPSR (current program status register) registers are called </a:t>
            </a:r>
            <a:r>
              <a:rPr lang="en-US" sz="2800" i="1">
                <a:latin typeface="Times New Roman"/>
                <a:cs typeface="Times New Roman"/>
              </a:rPr>
              <a:t>SFRs (special function registers) </a:t>
            </a:r>
            <a:r>
              <a:rPr lang="en-US" sz="2800">
                <a:latin typeface="Times New Roman"/>
                <a:cs typeface="Times New Roman"/>
              </a:rPr>
              <a:t>since each one is dedicated to a specific function. A given special function register is dedicated to specific function such as status register, program counter, stack pointer, and so on. The function of each SFR is fixed by the CPU designer at the time of design because it is used for co ntrol of the microcontroller or keeping track of specific CPU status.  </a:t>
            </a:r>
          </a:p>
          <a:p>
            <a:pPr algn="just"/>
            <a:r>
              <a:rPr lang="en-US" sz="2800">
                <a:latin typeface="Times New Roman" panose="02020603050405020304" pitchFamily="18" charset="0"/>
                <a:cs typeface="Times New Roman" panose="02020603050405020304" pitchFamily="18" charset="0"/>
              </a:rPr>
              <a:t>The R13 is set aside for stack pointer. The R14 is designated as link register which holds the return address when the CPU calls a subroutine</a:t>
            </a:r>
          </a:p>
          <a:p>
            <a:pPr algn="just"/>
            <a:r>
              <a:rPr lang="en-US" sz="2800">
                <a:latin typeface="Times New Roman" panose="02020603050405020304" pitchFamily="18" charset="0"/>
                <a:cs typeface="Times New Roman" panose="02020603050405020304" pitchFamily="18" charset="0"/>
              </a:rPr>
              <a:t>and the R15 is the program counter (PC). The PC (program counter) points to the address of the next instruction to be executed. The CPSR (current program status register) is used for keeping condition flags among other things. In contrast to SFRs, the GPRs (R0-R12) do not have any specific function and are used for storing general data.  </a:t>
            </a:r>
          </a:p>
        </p:txBody>
      </p:sp>
    </p:spTree>
    <p:extLst>
      <p:ext uri="{BB962C8B-B14F-4D97-AF65-F5344CB8AC3E}">
        <p14:creationId xmlns:p14="http://schemas.microsoft.com/office/powerpoint/2010/main" val="991201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83FF03-3F72-21B8-0548-0E4D59149F08}"/>
              </a:ext>
            </a:extLst>
          </p:cNvPr>
          <p:cNvSpPr txBox="1"/>
          <p:nvPr/>
        </p:nvSpPr>
        <p:spPr>
          <a:xfrm>
            <a:off x="304800" y="228991"/>
            <a:ext cx="11582400" cy="1323439"/>
          </a:xfrm>
          <a:prstGeom prst="rect">
            <a:avLst/>
          </a:prstGeom>
          <a:noFill/>
        </p:spPr>
        <p:txBody>
          <a:bodyPr wrap="square">
            <a:spAutoFit/>
          </a:bodyPr>
          <a:lstStyle/>
          <a:p>
            <a:pPr algn="just" fontAlgn="base"/>
            <a:r>
              <a:rPr lang="en-US" sz="4000" b="1" i="0" u="none" strike="noStrike">
                <a:solidFill>
                  <a:srgbClr val="232629"/>
                </a:solidFill>
                <a:effectLst/>
                <a:latin typeface="var(--theme-post-title-font-family)"/>
              </a:rPr>
              <a:t>How to calculate size of memory by given a range of address?</a:t>
            </a:r>
            <a:endParaRPr lang="en-US" sz="4000" b="1" i="0">
              <a:solidFill>
                <a:srgbClr val="232629"/>
              </a:solidFill>
              <a:effectLst/>
              <a:latin typeface="-apple-system"/>
            </a:endParaRPr>
          </a:p>
        </p:txBody>
      </p:sp>
      <p:pic>
        <p:nvPicPr>
          <p:cNvPr id="5" name="Picture 4">
            <a:extLst>
              <a:ext uri="{FF2B5EF4-FFF2-40B4-BE49-F238E27FC236}">
                <a16:creationId xmlns:a16="http://schemas.microsoft.com/office/drawing/2014/main" id="{B6AA343A-A054-4538-DEAA-7E9C1A790853}"/>
              </a:ext>
            </a:extLst>
          </p:cNvPr>
          <p:cNvPicPr>
            <a:picLocks noChangeAspect="1"/>
          </p:cNvPicPr>
          <p:nvPr/>
        </p:nvPicPr>
        <p:blipFill>
          <a:blip r:embed="rId2"/>
          <a:stretch>
            <a:fillRect/>
          </a:stretch>
        </p:blipFill>
        <p:spPr>
          <a:xfrm>
            <a:off x="381000" y="1877788"/>
            <a:ext cx="4647353" cy="3102423"/>
          </a:xfrm>
          <a:prstGeom prst="rect">
            <a:avLst/>
          </a:prstGeom>
        </p:spPr>
      </p:pic>
      <p:sp>
        <p:nvSpPr>
          <p:cNvPr id="7" name="TextBox 6">
            <a:extLst>
              <a:ext uri="{FF2B5EF4-FFF2-40B4-BE49-F238E27FC236}">
                <a16:creationId xmlns:a16="http://schemas.microsoft.com/office/drawing/2014/main" id="{EABE894B-AF98-42D2-98A2-1C679F9BFEDC}"/>
              </a:ext>
            </a:extLst>
          </p:cNvPr>
          <p:cNvSpPr txBox="1"/>
          <p:nvPr/>
        </p:nvSpPr>
        <p:spPr>
          <a:xfrm>
            <a:off x="5715000" y="1796534"/>
            <a:ext cx="5475514" cy="369332"/>
          </a:xfrm>
          <a:prstGeom prst="rect">
            <a:avLst/>
          </a:prstGeom>
          <a:noFill/>
        </p:spPr>
        <p:txBody>
          <a:bodyPr wrap="square">
            <a:spAutoFit/>
          </a:bodyPr>
          <a:lstStyle/>
          <a:p>
            <a:pPr algn="just"/>
            <a:r>
              <a:rPr lang="en-US" b="1" i="0">
                <a:solidFill>
                  <a:srgbClr val="232629"/>
                </a:solidFill>
                <a:effectLst/>
                <a:latin typeface="Amasis MT Pro Black" panose="020B0604020202020204" pitchFamily="18" charset="0"/>
              </a:rPr>
              <a:t>range = last address - first address + 1</a:t>
            </a:r>
            <a:endParaRPr lang="en-IN" b="1">
              <a:latin typeface="Amasis MT Pro Black" panose="020B0604020202020204" pitchFamily="18" charset="0"/>
            </a:endParaRPr>
          </a:p>
        </p:txBody>
      </p:sp>
      <p:sp>
        <p:nvSpPr>
          <p:cNvPr id="9" name="TextBox 8">
            <a:extLst>
              <a:ext uri="{FF2B5EF4-FFF2-40B4-BE49-F238E27FC236}">
                <a16:creationId xmlns:a16="http://schemas.microsoft.com/office/drawing/2014/main" id="{4682DB3A-1A4B-BB89-65AF-0BCF9EE23B69}"/>
              </a:ext>
            </a:extLst>
          </p:cNvPr>
          <p:cNvSpPr txBox="1"/>
          <p:nvPr/>
        </p:nvSpPr>
        <p:spPr>
          <a:xfrm>
            <a:off x="5715000" y="2551875"/>
            <a:ext cx="6096000" cy="646331"/>
          </a:xfrm>
          <a:prstGeom prst="rect">
            <a:avLst/>
          </a:prstGeom>
          <a:noFill/>
        </p:spPr>
        <p:txBody>
          <a:bodyPr wrap="square">
            <a:spAutoFit/>
          </a:bodyPr>
          <a:lstStyle/>
          <a:p>
            <a:pPr algn="just"/>
            <a:r>
              <a:rPr lang="en-US" b="1">
                <a:solidFill>
                  <a:srgbClr val="232629"/>
                </a:solidFill>
                <a:latin typeface="Amasis MT Pro Black" panose="020B0604020202020204" pitchFamily="18" charset="0"/>
              </a:rPr>
              <a:t>To convert from bytes to megabytes use the relationship</a:t>
            </a:r>
            <a:endParaRPr lang="en-IN" b="1">
              <a:solidFill>
                <a:srgbClr val="232629"/>
              </a:solidFill>
              <a:latin typeface="Amasis MT Pro Black" panose="020B0604020202020204" pitchFamily="18" charset="0"/>
            </a:endParaRPr>
          </a:p>
        </p:txBody>
      </p:sp>
      <p:pic>
        <p:nvPicPr>
          <p:cNvPr id="11" name="Picture 10">
            <a:extLst>
              <a:ext uri="{FF2B5EF4-FFF2-40B4-BE49-F238E27FC236}">
                <a16:creationId xmlns:a16="http://schemas.microsoft.com/office/drawing/2014/main" id="{8A4DCF61-BAF7-7878-6BA9-8AC25D059433}"/>
              </a:ext>
            </a:extLst>
          </p:cNvPr>
          <p:cNvPicPr>
            <a:picLocks noChangeAspect="1"/>
          </p:cNvPicPr>
          <p:nvPr/>
        </p:nvPicPr>
        <p:blipFill>
          <a:blip r:embed="rId3"/>
          <a:stretch>
            <a:fillRect/>
          </a:stretch>
        </p:blipFill>
        <p:spPr>
          <a:xfrm>
            <a:off x="5181601" y="3678866"/>
            <a:ext cx="6803571" cy="341946"/>
          </a:xfrm>
          <a:prstGeom prst="rect">
            <a:avLst/>
          </a:prstGeom>
        </p:spPr>
      </p:pic>
      <p:sp>
        <p:nvSpPr>
          <p:cNvPr id="12" name="Speech Bubble: Rectangle with Corners Rounded 11">
            <a:extLst>
              <a:ext uri="{FF2B5EF4-FFF2-40B4-BE49-F238E27FC236}">
                <a16:creationId xmlns:a16="http://schemas.microsoft.com/office/drawing/2014/main" id="{0CF1741C-0813-D72B-1CF5-12E48FCED491}"/>
              </a:ext>
            </a:extLst>
          </p:cNvPr>
          <p:cNvSpPr/>
          <p:nvPr/>
        </p:nvSpPr>
        <p:spPr>
          <a:xfrm flipH="1">
            <a:off x="10532500" y="935769"/>
            <a:ext cx="3493697" cy="974130"/>
          </a:xfrm>
          <a:prstGeom prst="wedgeRoundRectCallout">
            <a:avLst>
              <a:gd name="adj1" fmla="val 4881"/>
              <a:gd name="adj2" fmla="val 68134"/>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solidFill>
                  <a:schemeClr val="tx1"/>
                </a:solidFill>
              </a:rPr>
              <a:t>Address Allocations in the memory will start from ‘0’</a:t>
            </a:r>
          </a:p>
        </p:txBody>
      </p:sp>
      <p:pic>
        <p:nvPicPr>
          <p:cNvPr id="2" name="Picture 1" descr="A computer screen shot of a computer program&#10;&#10;AI-generated content may be incorrect.">
            <a:extLst>
              <a:ext uri="{FF2B5EF4-FFF2-40B4-BE49-F238E27FC236}">
                <a16:creationId xmlns:a16="http://schemas.microsoft.com/office/drawing/2014/main" id="{225EE138-645C-0DAA-386A-F34AC058F8B6}"/>
              </a:ext>
            </a:extLst>
          </p:cNvPr>
          <p:cNvPicPr>
            <a:picLocks noChangeAspect="1"/>
          </p:cNvPicPr>
          <p:nvPr/>
        </p:nvPicPr>
        <p:blipFill>
          <a:blip r:embed="rId4"/>
          <a:stretch>
            <a:fillRect/>
          </a:stretch>
        </p:blipFill>
        <p:spPr>
          <a:xfrm>
            <a:off x="-15094496" y="-3466744"/>
            <a:ext cx="10467975" cy="4124325"/>
          </a:xfrm>
          <a:prstGeom prst="rect">
            <a:avLst/>
          </a:prstGeom>
        </p:spPr>
      </p:pic>
    </p:spTree>
    <p:extLst>
      <p:ext uri="{BB962C8B-B14F-4D97-AF65-F5344CB8AC3E}">
        <p14:creationId xmlns:p14="http://schemas.microsoft.com/office/powerpoint/2010/main" val="3951829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a:t>
            </a:r>
          </a:p>
        </p:txBody>
      </p:sp>
      <p:sp>
        <p:nvSpPr>
          <p:cNvPr id="3" name="Rectangle 2"/>
          <p:cNvSpPr/>
          <p:nvPr/>
        </p:nvSpPr>
        <p:spPr>
          <a:xfrm>
            <a:off x="595744" y="114450"/>
            <a:ext cx="10557164" cy="5940088"/>
          </a:xfrm>
          <a:prstGeom prst="rect">
            <a:avLst/>
          </a:prstGeom>
        </p:spPr>
        <p:txBody>
          <a:bodyPr wrap="square">
            <a:spAutoFit/>
          </a:bodyPr>
          <a:lstStyle/>
          <a:p>
            <a:pPr algn="just"/>
            <a:r>
              <a:rPr lang="en-US" sz="2000">
                <a:latin typeface="LiberationSerif"/>
              </a:rPr>
              <a:t>A given ARM chip has the following address assignments. Calculate the space and the</a:t>
            </a:r>
          </a:p>
          <a:p>
            <a:pPr algn="just"/>
            <a:r>
              <a:rPr lang="en-US" sz="2000">
                <a:latin typeface="LiberationSerif"/>
              </a:rPr>
              <a:t>amount of memory given to each section.</a:t>
            </a:r>
          </a:p>
          <a:p>
            <a:pPr algn="just"/>
            <a:r>
              <a:rPr lang="en-US" sz="2000">
                <a:latin typeface="LiberationSerif"/>
              </a:rPr>
              <a:t>(a) Address range of 0x00100000 – 0x00100FFF for EEPROM</a:t>
            </a:r>
          </a:p>
          <a:p>
            <a:pPr algn="just"/>
            <a:r>
              <a:rPr lang="en-US" sz="2000">
                <a:latin typeface="LiberationSerif"/>
              </a:rPr>
              <a:t>(b) Address range of 0x40000000 – 0x40007FFF for SRAM</a:t>
            </a:r>
          </a:p>
          <a:p>
            <a:pPr algn="just"/>
            <a:r>
              <a:rPr lang="en-US" sz="2000">
                <a:latin typeface="LiberationSerif"/>
              </a:rPr>
              <a:t>(c) Address range of 0x00000000 – 0x0007FFFF for Flash</a:t>
            </a:r>
          </a:p>
          <a:p>
            <a:pPr algn="just"/>
            <a:r>
              <a:rPr lang="en-US" sz="2000">
                <a:latin typeface="LiberationSerif"/>
              </a:rPr>
              <a:t>(d) Address range of 0xFFFC0000 – 0xFFFFFFFF for peripherals</a:t>
            </a:r>
          </a:p>
          <a:p>
            <a:pPr algn="just"/>
            <a:r>
              <a:rPr lang="en-US" sz="2000" b="1">
                <a:latin typeface="LiberationSerif-Bold"/>
              </a:rPr>
              <a:t>Solution:</a:t>
            </a:r>
          </a:p>
          <a:p>
            <a:pPr algn="just"/>
            <a:r>
              <a:rPr lang="en-US" sz="2000">
                <a:latin typeface="LiberationSerif"/>
              </a:rPr>
              <a:t>(a) With address space of 0x00100000 to 00100FFF, we have 00100FFF – 00100000 =</a:t>
            </a:r>
          </a:p>
          <a:p>
            <a:pPr algn="just"/>
            <a:r>
              <a:rPr lang="en-US" sz="2000">
                <a:latin typeface="LiberationSerif"/>
              </a:rPr>
              <a:t>0FFF bytes. Converting 0FFF to decimal, we get 4,095 + 1, which is equal to 4K bytes.</a:t>
            </a:r>
          </a:p>
          <a:p>
            <a:pPr algn="just"/>
            <a:endParaRPr lang="en-US" sz="2000">
              <a:latin typeface="LiberationSerif"/>
            </a:endParaRPr>
          </a:p>
          <a:p>
            <a:pPr algn="just"/>
            <a:r>
              <a:rPr lang="en-US" sz="2000">
                <a:latin typeface="LiberationSerif"/>
              </a:rPr>
              <a:t>(b) With address space of 0x40000000 to 0x40007FFF, we have 40007FFF – 40000000 =</a:t>
            </a:r>
          </a:p>
          <a:p>
            <a:pPr algn="just"/>
            <a:r>
              <a:rPr lang="en-US" sz="2000">
                <a:latin typeface="LiberationSerif"/>
              </a:rPr>
              <a:t>7FFF bytes. Converting 7FFF to decimal, we get 32,767 + 1, which is equal to 32K bytes.</a:t>
            </a:r>
          </a:p>
          <a:p>
            <a:pPr algn="just"/>
            <a:endParaRPr lang="en-US" sz="2000">
              <a:latin typeface="LiberationSerif"/>
            </a:endParaRPr>
          </a:p>
          <a:p>
            <a:pPr algn="just"/>
            <a:r>
              <a:rPr lang="en-US" sz="2000">
                <a:latin typeface="LiberationSerif"/>
              </a:rPr>
              <a:t>(c) With address space of 0000 to 7FFFF, we have 7FFFF – 0 = 7FFFF bytes. Converting</a:t>
            </a:r>
          </a:p>
          <a:p>
            <a:pPr algn="just"/>
            <a:r>
              <a:rPr lang="en-US" sz="2000">
                <a:latin typeface="LiberationSerif"/>
              </a:rPr>
              <a:t>7FFFF to decimal, we get 524,287 + 1, which is equal to 512K bytes.</a:t>
            </a:r>
          </a:p>
          <a:p>
            <a:pPr algn="just"/>
            <a:endParaRPr lang="en-US" sz="2000">
              <a:latin typeface="LiberationSerif"/>
            </a:endParaRPr>
          </a:p>
          <a:p>
            <a:pPr algn="just"/>
            <a:r>
              <a:rPr lang="en-US" sz="2000">
                <a:latin typeface="LiberationSerif"/>
              </a:rPr>
              <a:t>(d) With address space of FFFC0000 to FFFFFFFF, we have FFFFFFFF–FFFC0000 =</a:t>
            </a:r>
          </a:p>
          <a:p>
            <a:pPr algn="just"/>
            <a:r>
              <a:rPr lang="en-US" sz="2000">
                <a:latin typeface="LiberationSerif"/>
              </a:rPr>
              <a:t>3FFFF bytes. Converting 3FFFF to decimal, we get 262,143 + 1, which is equal to 256K</a:t>
            </a:r>
          </a:p>
          <a:p>
            <a:pPr algn="just"/>
            <a:r>
              <a:rPr lang="en-US" sz="2000">
                <a:latin typeface="LiberationSerif"/>
              </a:rPr>
              <a:t>bytes.</a:t>
            </a:r>
            <a:endParaRPr lang="en-US" sz="2000"/>
          </a:p>
        </p:txBody>
      </p:sp>
    </p:spTree>
    <p:extLst>
      <p:ext uri="{BB962C8B-B14F-4D97-AF65-F5344CB8AC3E}">
        <p14:creationId xmlns:p14="http://schemas.microsoft.com/office/powerpoint/2010/main" val="4009166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A165FE-F8F7-5DDE-D992-B78732DDF9A0}"/>
              </a:ext>
            </a:extLst>
          </p:cNvPr>
          <p:cNvPicPr>
            <a:picLocks noChangeAspect="1"/>
          </p:cNvPicPr>
          <p:nvPr/>
        </p:nvPicPr>
        <p:blipFill>
          <a:blip r:embed="rId2"/>
          <a:stretch>
            <a:fillRect/>
          </a:stretch>
        </p:blipFill>
        <p:spPr>
          <a:xfrm>
            <a:off x="854528" y="230249"/>
            <a:ext cx="10248901" cy="6116122"/>
          </a:xfrm>
          <a:prstGeom prst="rect">
            <a:avLst/>
          </a:prstGeom>
        </p:spPr>
      </p:pic>
    </p:spTree>
    <p:extLst>
      <p:ext uri="{BB962C8B-B14F-4D97-AF65-F5344CB8AC3E}">
        <p14:creationId xmlns:p14="http://schemas.microsoft.com/office/powerpoint/2010/main" val="2883779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5_ExecutingTheLDRinstruction.jpg"/>
          <p:cNvPicPr/>
          <p:nvPr/>
        </p:nvPicPr>
        <p:blipFill>
          <a:blip r:embed="rId3" cstate="print"/>
          <a:stretch>
            <a:fillRect/>
          </a:stretch>
        </p:blipFill>
        <p:spPr>
          <a:xfrm>
            <a:off x="3426676" y="1952305"/>
            <a:ext cx="8093123" cy="3705366"/>
          </a:xfrm>
          <a:prstGeom prst="rect">
            <a:avLst/>
          </a:prstGeom>
        </p:spPr>
      </p:pic>
      <p:sp>
        <p:nvSpPr>
          <p:cNvPr id="6" name="Rectangle 5"/>
          <p:cNvSpPr/>
          <p:nvPr/>
        </p:nvSpPr>
        <p:spPr>
          <a:xfrm>
            <a:off x="6315565" y="5750970"/>
            <a:ext cx="3095655" cy="369332"/>
          </a:xfrm>
          <a:prstGeom prst="rect">
            <a:avLst/>
          </a:prstGeom>
        </p:spPr>
        <p:txBody>
          <a:bodyPr wrap="none">
            <a:spAutoFit/>
          </a:bodyPr>
          <a:lstStyle/>
          <a:p>
            <a:pPr algn="ctr">
              <a:spcAft>
                <a:spcPts val="1000"/>
              </a:spcAft>
            </a:pPr>
            <a:r>
              <a:rPr lang="en-US" b="1">
                <a:solidFill>
                  <a:srgbClr val="5B9BD5"/>
                </a:solidFill>
                <a:latin typeface="Calibri" panose="020F0502020204030204" pitchFamily="34" charset="0"/>
                <a:ea typeface="Calibri" panose="020F0502020204030204" pitchFamily="34" charset="0"/>
                <a:cs typeface="Arial" panose="020B0604020202020204" pitchFamily="34" charset="0"/>
              </a:rPr>
              <a:t>Executing the LDR Instruction</a:t>
            </a:r>
            <a:endParaRPr lang="en-US" b="1">
              <a:solidFill>
                <a:srgbClr val="5B9BD5"/>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Footer Placeholder 4"/>
          <p:cNvSpPr>
            <a:spLocks noGrp="1"/>
          </p:cNvSpPr>
          <p:nvPr>
            <p:ph type="ftr" sz="quarter" idx="11"/>
          </p:nvPr>
        </p:nvSpPr>
        <p:spPr>
          <a:xfrm>
            <a:off x="7219666" y="6174627"/>
            <a:ext cx="4700516" cy="365125"/>
          </a:xfrm>
        </p:spPr>
        <p:txBody>
          <a:bodyPr/>
          <a:lstStyle/>
          <a:p>
            <a:r>
              <a:rPr lang="en-US"/>
              <a:t> </a:t>
            </a:r>
          </a:p>
        </p:txBody>
      </p:sp>
      <p:sp>
        <p:nvSpPr>
          <p:cNvPr id="7" name="Rectangle 6"/>
          <p:cNvSpPr/>
          <p:nvPr/>
        </p:nvSpPr>
        <p:spPr>
          <a:xfrm>
            <a:off x="524765" y="294665"/>
            <a:ext cx="5400646" cy="461665"/>
          </a:xfrm>
          <a:prstGeom prst="rect">
            <a:avLst/>
          </a:prstGeom>
        </p:spPr>
        <p:txBody>
          <a:bodyPr wrap="none">
            <a:spAutoFit/>
          </a:bodyPr>
          <a:lstStyle/>
          <a:p>
            <a:r>
              <a:rPr lang="en-US" sz="2400" b="1">
                <a:latin typeface="LiberationSerif-Bold"/>
              </a:rPr>
              <a:t>Load and Store Instructions in ARM</a:t>
            </a:r>
            <a:endParaRPr lang="en-US" sz="2400"/>
          </a:p>
        </p:txBody>
      </p:sp>
      <p:sp>
        <p:nvSpPr>
          <p:cNvPr id="8" name="Rectangle 7"/>
          <p:cNvSpPr/>
          <p:nvPr/>
        </p:nvSpPr>
        <p:spPr>
          <a:xfrm>
            <a:off x="584577" y="938819"/>
            <a:ext cx="11016020" cy="830997"/>
          </a:xfrm>
          <a:prstGeom prst="rect">
            <a:avLst/>
          </a:prstGeom>
        </p:spPr>
        <p:txBody>
          <a:bodyPr wrap="square">
            <a:spAutoFit/>
          </a:bodyPr>
          <a:lstStyle/>
          <a:p>
            <a:pPr algn="just"/>
            <a:r>
              <a:rPr lang="en-US" sz="2400">
                <a:latin typeface="LiberationSerif"/>
              </a:rPr>
              <a:t>Every instruction of ARM is fixed at 32-bit. The fixed size instruction is one of the most important characteristics of RISC architecture.  </a:t>
            </a:r>
            <a:endParaRPr lang="en-US" sz="2400"/>
          </a:p>
        </p:txBody>
      </p:sp>
      <p:sp>
        <p:nvSpPr>
          <p:cNvPr id="9" name="Rectangle 8"/>
          <p:cNvSpPr/>
          <p:nvPr/>
        </p:nvSpPr>
        <p:spPr>
          <a:xfrm>
            <a:off x="584577" y="2097922"/>
            <a:ext cx="2842099" cy="1631216"/>
          </a:xfrm>
          <a:prstGeom prst="rect">
            <a:avLst/>
          </a:prstGeom>
        </p:spPr>
        <p:txBody>
          <a:bodyPr wrap="square">
            <a:spAutoFit/>
          </a:bodyPr>
          <a:lstStyle/>
          <a:p>
            <a:r>
              <a:rPr lang="en-US" sz="2000" b="1">
                <a:latin typeface="LiberationSerif-Bold"/>
              </a:rPr>
              <a:t>LDR Rd, [Rx] instruction</a:t>
            </a:r>
          </a:p>
          <a:p>
            <a:r>
              <a:rPr lang="en-US" sz="2000"/>
              <a:t>;load Rd with the contents of location pointed to by Rx register.</a:t>
            </a:r>
          </a:p>
        </p:txBody>
      </p:sp>
    </p:spTree>
    <p:extLst>
      <p:ext uri="{BB962C8B-B14F-4D97-AF65-F5344CB8AC3E}">
        <p14:creationId xmlns:p14="http://schemas.microsoft.com/office/powerpoint/2010/main" val="4271543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6_ExecutingTheSTRinstruction.jpg"/>
          <p:cNvPicPr/>
          <p:nvPr/>
        </p:nvPicPr>
        <p:blipFill>
          <a:blip r:embed="rId3" cstate="print"/>
          <a:stretch>
            <a:fillRect/>
          </a:stretch>
        </p:blipFill>
        <p:spPr>
          <a:xfrm>
            <a:off x="4162910" y="742195"/>
            <a:ext cx="7519916" cy="3536019"/>
          </a:xfrm>
          <a:prstGeom prst="rect">
            <a:avLst/>
          </a:prstGeom>
        </p:spPr>
      </p:pic>
      <p:sp>
        <p:nvSpPr>
          <p:cNvPr id="6" name="Rectangle 5"/>
          <p:cNvSpPr/>
          <p:nvPr/>
        </p:nvSpPr>
        <p:spPr>
          <a:xfrm>
            <a:off x="6617114" y="4534251"/>
            <a:ext cx="3072572" cy="369332"/>
          </a:xfrm>
          <a:prstGeom prst="rect">
            <a:avLst/>
          </a:prstGeom>
        </p:spPr>
        <p:txBody>
          <a:bodyPr wrap="none">
            <a:spAutoFit/>
          </a:bodyPr>
          <a:lstStyle/>
          <a:p>
            <a:pPr algn="ctr">
              <a:spcAft>
                <a:spcPts val="1000"/>
              </a:spcAft>
            </a:pPr>
            <a:r>
              <a:rPr lang="en-US" b="1">
                <a:solidFill>
                  <a:srgbClr val="5B9BD5"/>
                </a:solidFill>
                <a:latin typeface="Calibri" panose="020F0502020204030204" pitchFamily="34" charset="0"/>
                <a:ea typeface="Calibri" panose="020F0502020204030204" pitchFamily="34" charset="0"/>
                <a:cs typeface="Arial" panose="020B0604020202020204" pitchFamily="34" charset="0"/>
              </a:rPr>
              <a:t>Executing the STR Instruction</a:t>
            </a:r>
            <a:endParaRPr lang="en-US" b="1">
              <a:solidFill>
                <a:srgbClr val="5B9BD5"/>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Footer Placeholder 4"/>
          <p:cNvSpPr>
            <a:spLocks noGrp="1"/>
          </p:cNvSpPr>
          <p:nvPr>
            <p:ph type="ftr" sz="quarter" idx="11"/>
          </p:nvPr>
        </p:nvSpPr>
        <p:spPr>
          <a:xfrm>
            <a:off x="7165075" y="6315406"/>
            <a:ext cx="4727812" cy="365125"/>
          </a:xfrm>
        </p:spPr>
        <p:txBody>
          <a:bodyPr/>
          <a:lstStyle/>
          <a:p>
            <a:r>
              <a:rPr lang="en-US"/>
              <a:t> </a:t>
            </a:r>
          </a:p>
        </p:txBody>
      </p:sp>
      <p:sp>
        <p:nvSpPr>
          <p:cNvPr id="7" name="Rectangle 6"/>
          <p:cNvSpPr/>
          <p:nvPr/>
        </p:nvSpPr>
        <p:spPr>
          <a:xfrm>
            <a:off x="195618" y="961114"/>
            <a:ext cx="3830472" cy="1200329"/>
          </a:xfrm>
          <a:prstGeom prst="rect">
            <a:avLst/>
          </a:prstGeom>
        </p:spPr>
        <p:txBody>
          <a:bodyPr wrap="square">
            <a:spAutoFit/>
          </a:bodyPr>
          <a:lstStyle/>
          <a:p>
            <a:r>
              <a:rPr lang="en-US" sz="2400" b="1">
                <a:latin typeface="LiberationSerif-Bold"/>
              </a:rPr>
              <a:t>STR Rx,[Rd] instruction</a:t>
            </a:r>
          </a:p>
          <a:p>
            <a:r>
              <a:rPr lang="en-US" sz="2400">
                <a:latin typeface="LiberationSerif"/>
              </a:rPr>
              <a:t> ;store register Rx into locations pointed to by Rd</a:t>
            </a:r>
            <a:endParaRPr lang="en-US" sz="2400"/>
          </a:p>
        </p:txBody>
      </p:sp>
    </p:spTree>
    <p:extLst>
      <p:ext uri="{BB962C8B-B14F-4D97-AF65-F5344CB8AC3E}">
        <p14:creationId xmlns:p14="http://schemas.microsoft.com/office/powerpoint/2010/main" val="2111271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7_ExecutingTheLDRBinstruction.jpg"/>
          <p:cNvPicPr/>
          <p:nvPr/>
        </p:nvPicPr>
        <p:blipFill>
          <a:blip r:embed="rId3" cstate="print"/>
          <a:stretch>
            <a:fillRect/>
          </a:stretch>
        </p:blipFill>
        <p:spPr>
          <a:xfrm>
            <a:off x="4197029" y="364552"/>
            <a:ext cx="7451678" cy="3744263"/>
          </a:xfrm>
          <a:prstGeom prst="rect">
            <a:avLst/>
          </a:prstGeom>
        </p:spPr>
      </p:pic>
      <p:sp>
        <p:nvSpPr>
          <p:cNvPr id="6" name="Rectangle 5"/>
          <p:cNvSpPr/>
          <p:nvPr/>
        </p:nvSpPr>
        <p:spPr>
          <a:xfrm>
            <a:off x="6596754" y="4241133"/>
            <a:ext cx="311328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US" sz="1800" b="1" i="0" u="none" strike="noStrike" kern="1200" cap="none" spc="0" normalizeH="0" baseline="0" noProof="0">
                <a:ln>
                  <a:noFill/>
                </a:ln>
                <a:solidFill>
                  <a:srgbClr val="5B9BD5"/>
                </a:solidFill>
                <a:effectLst/>
                <a:uLnTx/>
                <a:uFillTx/>
                <a:latin typeface="Calibri" panose="020F0502020204030204" pitchFamily="34" charset="0"/>
                <a:ea typeface="Calibri" panose="020F0502020204030204" pitchFamily="34" charset="0"/>
                <a:cs typeface="Arial" panose="020B0604020202020204" pitchFamily="34" charset="0"/>
              </a:rPr>
              <a:t>executing the LDRB Instruction</a:t>
            </a:r>
          </a:p>
        </p:txBody>
      </p:sp>
      <p:sp>
        <p:nvSpPr>
          <p:cNvPr id="5" name="Footer Placeholder 4"/>
          <p:cNvSpPr>
            <a:spLocks noGrp="1"/>
          </p:cNvSpPr>
          <p:nvPr>
            <p:ph type="ftr" sz="quarter" idx="11"/>
          </p:nvPr>
        </p:nvSpPr>
        <p:spPr>
          <a:xfrm>
            <a:off x="7083188" y="6123543"/>
            <a:ext cx="4684254" cy="365125"/>
          </a:xfrm>
        </p:spPr>
        <p:txBody>
          <a:bodyPr/>
          <a:lstStyle/>
          <a:p>
            <a:r>
              <a:rPr lang="en-US"/>
              <a:t> </a:t>
            </a:r>
          </a:p>
        </p:txBody>
      </p:sp>
      <p:sp>
        <p:nvSpPr>
          <p:cNvPr id="7" name="Rectangle 6"/>
          <p:cNvSpPr/>
          <p:nvPr/>
        </p:nvSpPr>
        <p:spPr>
          <a:xfrm>
            <a:off x="468573" y="551681"/>
            <a:ext cx="3489278" cy="4893647"/>
          </a:xfrm>
          <a:prstGeom prst="rect">
            <a:avLst/>
          </a:prstGeom>
        </p:spPr>
        <p:txBody>
          <a:bodyPr wrap="square">
            <a:spAutoFit/>
          </a:bodyPr>
          <a:lstStyle/>
          <a:p>
            <a:r>
              <a:rPr lang="en-US" sz="2400" b="1">
                <a:latin typeface="LiberationSerif-Bold"/>
              </a:rPr>
              <a:t>LDRB Rd, [Rx] instruction</a:t>
            </a:r>
          </a:p>
          <a:p>
            <a:r>
              <a:rPr lang="en-US" sz="2400">
                <a:latin typeface="LiberationSerif"/>
              </a:rPr>
              <a:t>;load Rd with the contents of the location pointed to by Rx register. After this instruction is executed, the lower byte of Rd will have the same value as memory location pointed to by Rx. The upper 24 bits of the Rd register will be all zeros</a:t>
            </a:r>
          </a:p>
        </p:txBody>
      </p:sp>
    </p:spTree>
    <p:extLst>
      <p:ext uri="{BB962C8B-B14F-4D97-AF65-F5344CB8AC3E}">
        <p14:creationId xmlns:p14="http://schemas.microsoft.com/office/powerpoint/2010/main" val="1362187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C44D49-4F06-E1AB-E292-A10EEB8F2D27}"/>
              </a:ext>
            </a:extLst>
          </p:cNvPr>
          <p:cNvPicPr>
            <a:picLocks noChangeAspect="1"/>
          </p:cNvPicPr>
          <p:nvPr/>
        </p:nvPicPr>
        <p:blipFill>
          <a:blip r:embed="rId2"/>
          <a:stretch>
            <a:fillRect/>
          </a:stretch>
        </p:blipFill>
        <p:spPr>
          <a:xfrm>
            <a:off x="158641" y="1486840"/>
            <a:ext cx="11606461" cy="3008675"/>
          </a:xfrm>
          <a:prstGeom prst="rect">
            <a:avLst/>
          </a:prstGeom>
        </p:spPr>
      </p:pic>
    </p:spTree>
    <p:extLst>
      <p:ext uri="{BB962C8B-B14F-4D97-AF65-F5344CB8AC3E}">
        <p14:creationId xmlns:p14="http://schemas.microsoft.com/office/powerpoint/2010/main" val="4017864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8_ExecutingTheSTRBinstruction.jpg"/>
          <p:cNvPicPr/>
          <p:nvPr/>
        </p:nvPicPr>
        <p:blipFill>
          <a:blip r:embed="rId3" cstate="print"/>
          <a:stretch>
            <a:fillRect/>
          </a:stretch>
        </p:blipFill>
        <p:spPr>
          <a:xfrm>
            <a:off x="3152632" y="437625"/>
            <a:ext cx="8475259" cy="3989923"/>
          </a:xfrm>
          <a:prstGeom prst="rect">
            <a:avLst/>
          </a:prstGeom>
        </p:spPr>
      </p:pic>
      <p:sp>
        <p:nvSpPr>
          <p:cNvPr id="6" name="Rectangle 5"/>
          <p:cNvSpPr/>
          <p:nvPr/>
        </p:nvSpPr>
        <p:spPr>
          <a:xfrm>
            <a:off x="6740235" y="4771792"/>
            <a:ext cx="320241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US" sz="1800" b="1" i="0" u="none" strike="noStrike" kern="1200" cap="none" spc="0" normalizeH="0" baseline="0" noProof="0">
                <a:ln>
                  <a:noFill/>
                </a:ln>
                <a:solidFill>
                  <a:srgbClr val="5B9BD5"/>
                </a:solidFill>
                <a:effectLst/>
                <a:uLnTx/>
                <a:uFillTx/>
                <a:latin typeface="Calibri" panose="020F0502020204030204" pitchFamily="34" charset="0"/>
                <a:ea typeface="Calibri" panose="020F0502020204030204" pitchFamily="34" charset="0"/>
                <a:cs typeface="Arial" panose="020B0604020202020204" pitchFamily="34" charset="0"/>
              </a:rPr>
              <a:t>Executing the STRB Instruction</a:t>
            </a:r>
          </a:p>
        </p:txBody>
      </p:sp>
      <p:sp>
        <p:nvSpPr>
          <p:cNvPr id="5" name="Footer Placeholder 4"/>
          <p:cNvSpPr>
            <a:spLocks noGrp="1"/>
          </p:cNvSpPr>
          <p:nvPr>
            <p:ph type="ftr" sz="quarter" idx="11"/>
          </p:nvPr>
        </p:nvSpPr>
        <p:spPr>
          <a:xfrm>
            <a:off x="6987654" y="6306105"/>
            <a:ext cx="4850641" cy="365125"/>
          </a:xfrm>
        </p:spPr>
        <p:txBody>
          <a:bodyPr/>
          <a:lstStyle/>
          <a:p>
            <a:r>
              <a:rPr lang="en-US"/>
              <a:t> </a:t>
            </a:r>
          </a:p>
        </p:txBody>
      </p:sp>
      <p:sp>
        <p:nvSpPr>
          <p:cNvPr id="2" name="Rectangle 1"/>
          <p:cNvSpPr/>
          <p:nvPr/>
        </p:nvSpPr>
        <p:spPr>
          <a:xfrm>
            <a:off x="250209" y="824637"/>
            <a:ext cx="2902423" cy="2308324"/>
          </a:xfrm>
          <a:prstGeom prst="rect">
            <a:avLst/>
          </a:prstGeom>
        </p:spPr>
        <p:txBody>
          <a:bodyPr wrap="square">
            <a:spAutoFit/>
          </a:bodyPr>
          <a:lstStyle/>
          <a:p>
            <a:r>
              <a:rPr lang="en-US" sz="2400" b="1">
                <a:latin typeface="LiberationSerif-Bold"/>
              </a:rPr>
              <a:t>STRB Rx,[Rd] instruction</a:t>
            </a:r>
          </a:p>
          <a:p>
            <a:r>
              <a:rPr lang="en-US" sz="2400">
                <a:latin typeface="LiberationSerif"/>
              </a:rPr>
              <a:t> ;store the byte in register Rx into location pointed to by Rd</a:t>
            </a:r>
            <a:endParaRPr lang="en-US" sz="2400"/>
          </a:p>
        </p:txBody>
      </p:sp>
    </p:spTree>
    <p:extLst>
      <p:ext uri="{BB962C8B-B14F-4D97-AF65-F5344CB8AC3E}">
        <p14:creationId xmlns:p14="http://schemas.microsoft.com/office/powerpoint/2010/main" val="731852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9_ExecutingTheLDRHinstruction.jpg"/>
          <p:cNvPicPr/>
          <p:nvPr/>
        </p:nvPicPr>
        <p:blipFill>
          <a:blip r:embed="rId3" cstate="print"/>
          <a:stretch>
            <a:fillRect/>
          </a:stretch>
        </p:blipFill>
        <p:spPr>
          <a:xfrm>
            <a:off x="3480180" y="573206"/>
            <a:ext cx="8488906" cy="4044514"/>
          </a:xfrm>
          <a:prstGeom prst="rect">
            <a:avLst/>
          </a:prstGeom>
        </p:spPr>
      </p:pic>
      <p:sp>
        <p:nvSpPr>
          <p:cNvPr id="6" name="Rectangle 5"/>
          <p:cNvSpPr/>
          <p:nvPr/>
        </p:nvSpPr>
        <p:spPr>
          <a:xfrm>
            <a:off x="7553191" y="4885484"/>
            <a:ext cx="324152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US" sz="1800" b="1" i="0" u="none" strike="noStrike" kern="1200" cap="none" spc="0" normalizeH="0" baseline="0" noProof="0">
                <a:ln>
                  <a:noFill/>
                </a:ln>
                <a:solidFill>
                  <a:srgbClr val="5B9BD5"/>
                </a:solidFill>
                <a:effectLst/>
                <a:uLnTx/>
                <a:uFillTx/>
                <a:latin typeface="Calibri" panose="020F0502020204030204" pitchFamily="34" charset="0"/>
                <a:ea typeface="Calibri" panose="020F0502020204030204" pitchFamily="34" charset="0"/>
                <a:cs typeface="Arial" panose="020B0604020202020204" pitchFamily="34" charset="0"/>
              </a:rPr>
              <a:t>Executing the LDRH Instruction</a:t>
            </a:r>
          </a:p>
        </p:txBody>
      </p:sp>
      <p:sp>
        <p:nvSpPr>
          <p:cNvPr id="5" name="Footer Placeholder 4"/>
          <p:cNvSpPr>
            <a:spLocks noGrp="1"/>
          </p:cNvSpPr>
          <p:nvPr>
            <p:ph type="ftr" sz="quarter" idx="11"/>
          </p:nvPr>
        </p:nvSpPr>
        <p:spPr>
          <a:xfrm>
            <a:off x="6987654" y="6123543"/>
            <a:ext cx="4680337" cy="365125"/>
          </a:xfrm>
        </p:spPr>
        <p:txBody>
          <a:bodyPr/>
          <a:lstStyle/>
          <a:p>
            <a:r>
              <a:rPr lang="en-US"/>
              <a:t> </a:t>
            </a:r>
          </a:p>
        </p:txBody>
      </p:sp>
      <p:sp>
        <p:nvSpPr>
          <p:cNvPr id="2" name="Rectangle 1"/>
          <p:cNvSpPr/>
          <p:nvPr/>
        </p:nvSpPr>
        <p:spPr>
          <a:xfrm>
            <a:off x="432180" y="573206"/>
            <a:ext cx="3048000" cy="2308324"/>
          </a:xfrm>
          <a:prstGeom prst="rect">
            <a:avLst/>
          </a:prstGeom>
        </p:spPr>
        <p:txBody>
          <a:bodyPr wrap="square">
            <a:spAutoFit/>
          </a:bodyPr>
          <a:lstStyle/>
          <a:p>
            <a:r>
              <a:rPr lang="en-US" sz="2400" b="1">
                <a:latin typeface="LiberationSerif-Bold"/>
              </a:rPr>
              <a:t>LDRH Rd, [Rx] instruction</a:t>
            </a:r>
          </a:p>
          <a:p>
            <a:r>
              <a:rPr lang="en-US" sz="2400">
                <a:latin typeface="LiberationSerif"/>
              </a:rPr>
              <a:t>;load Rd with the half-word (16-bit or 2 bytes) pointed to by Rx register</a:t>
            </a:r>
            <a:endParaRPr lang="en-US" sz="2400"/>
          </a:p>
        </p:txBody>
      </p:sp>
    </p:spTree>
    <p:extLst>
      <p:ext uri="{BB962C8B-B14F-4D97-AF65-F5344CB8AC3E}">
        <p14:creationId xmlns:p14="http://schemas.microsoft.com/office/powerpoint/2010/main" val="3714495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4D80562-0EAC-2FCB-E12A-7F9EC172209A}"/>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065168" y="159930"/>
            <a:ext cx="8066314" cy="6537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437325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10_ExecutingTheSTRHinstruction.jpg"/>
          <p:cNvPicPr/>
          <p:nvPr/>
        </p:nvPicPr>
        <p:blipFill>
          <a:blip r:embed="rId3" cstate="print"/>
          <a:stretch>
            <a:fillRect/>
          </a:stretch>
        </p:blipFill>
        <p:spPr>
          <a:xfrm>
            <a:off x="3302758" y="499039"/>
            <a:ext cx="8325133" cy="3948980"/>
          </a:xfrm>
          <a:prstGeom prst="rect">
            <a:avLst/>
          </a:prstGeom>
        </p:spPr>
      </p:pic>
      <p:sp>
        <p:nvSpPr>
          <p:cNvPr id="7" name="Rectangle 6"/>
          <p:cNvSpPr/>
          <p:nvPr/>
        </p:nvSpPr>
        <p:spPr>
          <a:xfrm>
            <a:off x="6431969" y="4729430"/>
            <a:ext cx="321844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US" sz="1800" b="1" i="0" u="none" strike="noStrike" kern="1200" cap="none" spc="0" normalizeH="0" baseline="0" noProof="0">
                <a:ln>
                  <a:noFill/>
                </a:ln>
                <a:solidFill>
                  <a:srgbClr val="5B9BD5"/>
                </a:solidFill>
                <a:effectLst/>
                <a:uLnTx/>
                <a:uFillTx/>
                <a:latin typeface="Calibri" panose="020F0502020204030204" pitchFamily="34" charset="0"/>
                <a:ea typeface="Calibri" panose="020F0502020204030204" pitchFamily="34" charset="0"/>
                <a:cs typeface="Arial" panose="020B0604020202020204" pitchFamily="34" charset="0"/>
              </a:rPr>
              <a:t>Executing the STRH Instruction</a:t>
            </a:r>
          </a:p>
        </p:txBody>
      </p:sp>
      <p:sp>
        <p:nvSpPr>
          <p:cNvPr id="5" name="Footer Placeholder 4"/>
          <p:cNvSpPr>
            <a:spLocks noGrp="1"/>
          </p:cNvSpPr>
          <p:nvPr>
            <p:ph type="ftr" sz="quarter" idx="11"/>
          </p:nvPr>
        </p:nvSpPr>
        <p:spPr>
          <a:xfrm>
            <a:off x="7028597" y="6123543"/>
            <a:ext cx="4679217" cy="365125"/>
          </a:xfrm>
        </p:spPr>
        <p:txBody>
          <a:bodyPr/>
          <a:lstStyle/>
          <a:p>
            <a:r>
              <a:rPr lang="en-US"/>
              <a:t> </a:t>
            </a:r>
          </a:p>
        </p:txBody>
      </p:sp>
      <p:sp>
        <p:nvSpPr>
          <p:cNvPr id="2" name="Rectangle 1"/>
          <p:cNvSpPr/>
          <p:nvPr/>
        </p:nvSpPr>
        <p:spPr>
          <a:xfrm>
            <a:off x="254758" y="715454"/>
            <a:ext cx="2856932" cy="1938992"/>
          </a:xfrm>
          <a:prstGeom prst="rect">
            <a:avLst/>
          </a:prstGeom>
        </p:spPr>
        <p:txBody>
          <a:bodyPr wrap="square">
            <a:spAutoFit/>
          </a:bodyPr>
          <a:lstStyle/>
          <a:p>
            <a:r>
              <a:rPr lang="en-US" sz="2000" b="1">
                <a:latin typeface="LiberationSerif-Bold"/>
              </a:rPr>
              <a:t>STRH Rx,[Rd] instruction</a:t>
            </a:r>
          </a:p>
          <a:p>
            <a:r>
              <a:rPr lang="en-US" sz="2000">
                <a:latin typeface="LiberationSerif"/>
              </a:rPr>
              <a:t>;store half-word (2-byte) in register Rx into locations pointed to by Rd</a:t>
            </a:r>
            <a:endParaRPr lang="en-US" sz="2000"/>
          </a:p>
        </p:txBody>
      </p:sp>
    </p:spTree>
    <p:extLst>
      <p:ext uri="{BB962C8B-B14F-4D97-AF65-F5344CB8AC3E}">
        <p14:creationId xmlns:p14="http://schemas.microsoft.com/office/powerpoint/2010/main" val="3790437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253" y="2897942"/>
            <a:ext cx="10471511" cy="1529421"/>
          </a:xfrm>
          <a:prstGeom prst="rect">
            <a:avLst/>
          </a:prstGeom>
        </p:spPr>
      </p:pic>
      <p:sp>
        <p:nvSpPr>
          <p:cNvPr id="6" name="Rectangle 5"/>
          <p:cNvSpPr/>
          <p:nvPr/>
        </p:nvSpPr>
        <p:spPr>
          <a:xfrm>
            <a:off x="2623470" y="4708432"/>
            <a:ext cx="7078640" cy="369332"/>
          </a:xfrm>
          <a:prstGeom prst="rect">
            <a:avLst/>
          </a:prstGeom>
        </p:spPr>
        <p:txBody>
          <a:bodyPr wrap="square">
            <a:spAutoFit/>
          </a:bodyPr>
          <a:lstStyle/>
          <a:p>
            <a:pPr algn="ctr">
              <a:spcAft>
                <a:spcPts val="1000"/>
              </a:spcAft>
            </a:pPr>
            <a:r>
              <a:rPr lang="en-US" b="1">
                <a:solidFill>
                  <a:srgbClr val="5B9BD5"/>
                </a:solidFill>
                <a:latin typeface="Calibri" panose="020F0502020204030204" pitchFamily="34" charset="0"/>
                <a:ea typeface="Calibri" panose="020F0502020204030204" pitchFamily="34" charset="0"/>
                <a:cs typeface="Arial" panose="020B0604020202020204" pitchFamily="34" charset="0"/>
              </a:rPr>
              <a:t> Unsigned Data Range in ARM and associated Instructions</a:t>
            </a:r>
            <a:endParaRPr lang="en-US" b="1">
              <a:solidFill>
                <a:srgbClr val="5B9BD5"/>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Footer Placeholder 4"/>
          <p:cNvSpPr>
            <a:spLocks noGrp="1"/>
          </p:cNvSpPr>
          <p:nvPr>
            <p:ph type="ftr" sz="quarter" idx="11"/>
          </p:nvPr>
        </p:nvSpPr>
        <p:spPr>
          <a:xfrm>
            <a:off x="6537278" y="6123543"/>
            <a:ext cx="5155441" cy="365125"/>
          </a:xfrm>
        </p:spPr>
        <p:txBody>
          <a:bodyPr/>
          <a:lstStyle/>
          <a:p>
            <a:r>
              <a:rPr lang="en-US"/>
              <a:t> </a:t>
            </a:r>
          </a:p>
        </p:txBody>
      </p:sp>
      <p:sp>
        <p:nvSpPr>
          <p:cNvPr id="2" name="Rectangle 1"/>
          <p:cNvSpPr/>
          <p:nvPr/>
        </p:nvSpPr>
        <p:spPr>
          <a:xfrm>
            <a:off x="1105881" y="849523"/>
            <a:ext cx="10113817" cy="1323439"/>
          </a:xfrm>
          <a:prstGeom prst="rect">
            <a:avLst/>
          </a:prstGeom>
        </p:spPr>
        <p:txBody>
          <a:bodyPr wrap="square">
            <a:spAutoFit/>
          </a:bodyPr>
          <a:lstStyle/>
          <a:p>
            <a:pPr algn="just"/>
            <a:r>
              <a:rPr lang="en-US" sz="2000" b="1">
                <a:latin typeface="LiberationSerif-Bold"/>
              </a:rPr>
              <a:t>Little endian vs. big endian</a:t>
            </a:r>
          </a:p>
          <a:p>
            <a:pPr algn="just"/>
            <a:endParaRPr lang="en-US" sz="2000" b="1">
              <a:latin typeface="LiberationSerif-Bold"/>
            </a:endParaRPr>
          </a:p>
          <a:p>
            <a:pPr algn="just"/>
            <a:r>
              <a:rPr lang="en-US" sz="2000">
                <a:latin typeface="Times New Roman" panose="02020603050405020304" pitchFamily="18" charset="0"/>
              </a:rPr>
              <a:t>In the big endian method, the high byte goes to the low address, whereas in the little endian method, the high byte goes to the high address and the low byte to the low address.</a:t>
            </a:r>
          </a:p>
        </p:txBody>
      </p:sp>
    </p:spTree>
    <p:extLst>
      <p:ext uri="{BB962C8B-B14F-4D97-AF65-F5344CB8AC3E}">
        <p14:creationId xmlns:p14="http://schemas.microsoft.com/office/powerpoint/2010/main" val="4014125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yt1s.com - Lecture 22 Big Endian and Little Endian (online-video-cutter.com)">
            <a:hlinkClick r:id="" action="ppaction://media"/>
            <a:extLst>
              <a:ext uri="{FF2B5EF4-FFF2-40B4-BE49-F238E27FC236}">
                <a16:creationId xmlns:a16="http://schemas.microsoft.com/office/drawing/2014/main" id="{2851AD0B-E022-724B-4213-68CC44BDB03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22704" y="-4204"/>
            <a:ext cx="10025290" cy="6683527"/>
          </a:xfrm>
          <a:prstGeom prst="rect">
            <a:avLst/>
          </a:prstGeom>
        </p:spPr>
      </p:pic>
    </p:spTree>
    <p:extLst>
      <p:ext uri="{BB962C8B-B14F-4D97-AF65-F5344CB8AC3E}">
        <p14:creationId xmlns:p14="http://schemas.microsoft.com/office/powerpoint/2010/main" val="291680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16840" y="6285230"/>
            <a:ext cx="4114800" cy="365125"/>
          </a:xfrm>
        </p:spPr>
        <p:txBody>
          <a:bodyPr/>
          <a:lstStyle/>
          <a:p>
            <a:r>
              <a:rPr lang="en-US"/>
              <a:t> </a:t>
            </a:r>
          </a:p>
        </p:txBody>
      </p:sp>
      <p:pic>
        <p:nvPicPr>
          <p:cNvPr id="3" name="Picture 2"/>
          <p:cNvPicPr>
            <a:picLocks noChangeAspect="1"/>
          </p:cNvPicPr>
          <p:nvPr/>
        </p:nvPicPr>
        <p:blipFill>
          <a:blip r:embed="rId3"/>
          <a:stretch>
            <a:fillRect/>
          </a:stretch>
        </p:blipFill>
        <p:spPr>
          <a:xfrm>
            <a:off x="456276" y="214224"/>
            <a:ext cx="3560619" cy="5956785"/>
          </a:xfrm>
          <a:prstGeom prst="rect">
            <a:avLst/>
          </a:prstGeom>
        </p:spPr>
      </p:pic>
      <p:sp>
        <p:nvSpPr>
          <p:cNvPr id="4" name="Speech Bubble: Oval 3">
            <a:extLst>
              <a:ext uri="{FF2B5EF4-FFF2-40B4-BE49-F238E27FC236}">
                <a16:creationId xmlns:a16="http://schemas.microsoft.com/office/drawing/2014/main" id="{04A1A3DB-003D-7140-B3A0-A7B944320481}"/>
              </a:ext>
            </a:extLst>
          </p:cNvPr>
          <p:cNvSpPr/>
          <p:nvPr/>
        </p:nvSpPr>
        <p:spPr>
          <a:xfrm>
            <a:off x="4016895" y="100003"/>
            <a:ext cx="5136930" cy="1589690"/>
          </a:xfrm>
          <a:prstGeom prst="wedgeEllipseCallout">
            <a:avLst>
              <a:gd name="adj1" fmla="val -56434"/>
              <a:gd name="adj2" fmla="val 1967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solidFill>
                  <a:srgbClr val="000000"/>
                </a:solidFill>
                <a:ea typeface="+mn-lt"/>
                <a:cs typeface="+mn-lt"/>
              </a:rPr>
              <a:t>This area is dedicated to general purpose I/O (GPIO) and special function registers (SFRs) of peripherals such as timers, serial communication, ADC, and so on.</a:t>
            </a:r>
            <a:endParaRPr lang="en-US" b="1">
              <a:solidFill>
                <a:srgbClr val="000000"/>
              </a:solidFill>
              <a:cs typeface="Calibri"/>
            </a:endParaRPr>
          </a:p>
        </p:txBody>
      </p:sp>
      <p:sp>
        <p:nvSpPr>
          <p:cNvPr id="7" name="Speech Bubble: Oval 6">
            <a:extLst>
              <a:ext uri="{FF2B5EF4-FFF2-40B4-BE49-F238E27FC236}">
                <a16:creationId xmlns:a16="http://schemas.microsoft.com/office/drawing/2014/main" id="{B3595EF8-DFAF-AA00-CB02-63B31D5A20C9}"/>
              </a:ext>
            </a:extLst>
          </p:cNvPr>
          <p:cNvSpPr/>
          <p:nvPr/>
        </p:nvSpPr>
        <p:spPr>
          <a:xfrm>
            <a:off x="4016895" y="1803914"/>
            <a:ext cx="6938652" cy="1625086"/>
          </a:xfrm>
          <a:prstGeom prst="wedgeEllipseCallout">
            <a:avLst>
              <a:gd name="adj1" fmla="val -69538"/>
              <a:gd name="adj2" fmla="val 98108"/>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A RAM space ranging from a few kilobytes to several hundred kilobytes is set aside mainly for data storage. The data RAM space is used for data variables and stack and is accessed by the microcontroller instructions. </a:t>
            </a:r>
            <a:endParaRPr lang="en-IN" b="1">
              <a:solidFill>
                <a:schemeClr val="tx1"/>
              </a:solidFill>
            </a:endParaRPr>
          </a:p>
        </p:txBody>
      </p:sp>
      <p:sp>
        <p:nvSpPr>
          <p:cNvPr id="8" name="Speech Bubble: Oval 7">
            <a:extLst>
              <a:ext uri="{FF2B5EF4-FFF2-40B4-BE49-F238E27FC236}">
                <a16:creationId xmlns:a16="http://schemas.microsoft.com/office/drawing/2014/main" id="{35B6FEA8-B539-EDC5-B06E-2408063C8FC8}"/>
              </a:ext>
            </a:extLst>
          </p:cNvPr>
          <p:cNvSpPr/>
          <p:nvPr/>
        </p:nvSpPr>
        <p:spPr>
          <a:xfrm>
            <a:off x="4554747" y="4192438"/>
            <a:ext cx="6124755" cy="1625086"/>
          </a:xfrm>
          <a:prstGeom prst="wedgeEllipseCallout">
            <a:avLst>
              <a:gd name="adj1" fmla="val -67030"/>
              <a:gd name="adj2" fmla="val 4232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The program space is used for the program code. In ARM microcontroller chips, the code ROM space is of Flash type memory.</a:t>
            </a:r>
            <a:endParaRPr lang="en-IN" sz="2000" b="1">
              <a:solidFill>
                <a:schemeClr val="tx1"/>
              </a:solidFill>
            </a:endParaRPr>
          </a:p>
        </p:txBody>
      </p:sp>
    </p:spTree>
    <p:extLst>
      <p:ext uri="{BB962C8B-B14F-4D97-AF65-F5344CB8AC3E}">
        <p14:creationId xmlns:p14="http://schemas.microsoft.com/office/powerpoint/2010/main" val="273583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a:t>
            </a:r>
          </a:p>
        </p:txBody>
      </p:sp>
      <p:sp>
        <p:nvSpPr>
          <p:cNvPr id="3" name="Rectangle 2"/>
          <p:cNvSpPr/>
          <p:nvPr/>
        </p:nvSpPr>
        <p:spPr>
          <a:xfrm>
            <a:off x="512617" y="170041"/>
            <a:ext cx="10792691" cy="6186309"/>
          </a:xfrm>
          <a:prstGeom prst="rect">
            <a:avLst/>
          </a:prstGeom>
        </p:spPr>
        <p:txBody>
          <a:bodyPr wrap="square">
            <a:spAutoFit/>
          </a:bodyPr>
          <a:lstStyle/>
          <a:p>
            <a:pPr algn="just"/>
            <a:r>
              <a:rPr lang="en-US" sz="3200" b="1">
                <a:solidFill>
                  <a:srgbClr val="4F82BE"/>
                </a:solidFill>
                <a:latin typeface="Times New Roman" panose="02020603050405020304" pitchFamily="18" charset="0"/>
                <a:cs typeface="Times New Roman" panose="02020603050405020304" pitchFamily="18" charset="0"/>
              </a:rPr>
              <a:t>Memory space allocation in the ARM</a:t>
            </a:r>
          </a:p>
          <a:p>
            <a:pPr algn="just"/>
            <a:r>
              <a:rPr lang="en-US" sz="2800">
                <a:solidFill>
                  <a:srgbClr val="000000"/>
                </a:solidFill>
                <a:latin typeface="Times New Roman" panose="02020603050405020304" pitchFamily="18" charset="0"/>
                <a:cs typeface="Times New Roman" panose="02020603050405020304" pitchFamily="18" charset="0"/>
              </a:rPr>
              <a:t>The ARM has 4G bytes of directly accessible memory space. This memory space has addresses 0 to 0xFFFFFFFF. The 4G bytes of memory space can be divided into five sections. They are as follows:</a:t>
            </a:r>
          </a:p>
          <a:p>
            <a:pPr marL="514350" indent="-514350" algn="just">
              <a:buAutoNum type="arabicPeriod"/>
            </a:pPr>
            <a:r>
              <a:rPr lang="en-US" sz="2800" b="1">
                <a:solidFill>
                  <a:srgbClr val="000000"/>
                </a:solidFill>
                <a:latin typeface="Times New Roman" panose="02020603050405020304" pitchFamily="18" charset="0"/>
                <a:cs typeface="Times New Roman" panose="02020603050405020304" pitchFamily="18" charset="0"/>
              </a:rPr>
              <a:t>On-chip peripheral and I/O registers: </a:t>
            </a:r>
            <a:r>
              <a:rPr lang="en-US" sz="2800">
                <a:solidFill>
                  <a:srgbClr val="000000"/>
                </a:solidFill>
                <a:latin typeface="Times New Roman" panose="02020603050405020304" pitchFamily="18" charset="0"/>
                <a:cs typeface="Times New Roman" panose="02020603050405020304" pitchFamily="18" charset="0"/>
              </a:rPr>
              <a:t>This area is dedicated to general purpose I/O (GPIO) and special function registers (SFRs) of peripherals such as timers, serial communication, ADC, and so on. In other words, ARM uses memory-mapped I/O.</a:t>
            </a:r>
          </a:p>
          <a:p>
            <a:pPr marL="514350" indent="-514350" algn="just">
              <a:buAutoNum type="arabicPeriod"/>
            </a:pPr>
            <a:r>
              <a:rPr lang="en-US" sz="2800" b="1">
                <a:solidFill>
                  <a:srgbClr val="000000"/>
                </a:solidFill>
                <a:latin typeface="Times New Roman" panose="02020603050405020304" pitchFamily="18" charset="0"/>
                <a:cs typeface="Times New Roman" panose="02020603050405020304" pitchFamily="18" charset="0"/>
              </a:rPr>
              <a:t>On-chip data SRAM: </a:t>
            </a:r>
            <a:r>
              <a:rPr lang="en-US" sz="2800">
                <a:solidFill>
                  <a:srgbClr val="000000"/>
                </a:solidFill>
                <a:latin typeface="Times New Roman" panose="02020603050405020304" pitchFamily="18" charset="0"/>
                <a:cs typeface="Times New Roman" panose="02020603050405020304" pitchFamily="18" charset="0"/>
              </a:rPr>
              <a:t>A RAM space ranging from a few kilobytes to several hundred kilobytes is set aside mainly for data storage. The data RAM space is used for data variables and stack and is accessed by the microcontroller instructions.</a:t>
            </a:r>
          </a:p>
          <a:p>
            <a:pPr marL="514350" indent="-514350" algn="just">
              <a:buAutoNum type="arabicPeriod"/>
            </a:pPr>
            <a:r>
              <a:rPr lang="en-US" sz="2800" b="1">
                <a:solidFill>
                  <a:srgbClr val="000000"/>
                </a:solidFill>
                <a:latin typeface="Times New Roman" panose="02020603050405020304" pitchFamily="18" charset="0"/>
                <a:cs typeface="Times New Roman" panose="02020603050405020304" pitchFamily="18" charset="0"/>
              </a:rPr>
              <a:t>On-chip EEPROM: </a:t>
            </a:r>
            <a:r>
              <a:rPr lang="en-US" sz="2800">
                <a:solidFill>
                  <a:srgbClr val="000000"/>
                </a:solidFill>
                <a:latin typeface="Times New Roman" panose="02020603050405020304" pitchFamily="18" charset="0"/>
                <a:cs typeface="Times New Roman" panose="02020603050405020304" pitchFamily="18" charset="0"/>
              </a:rPr>
              <a:t>A block of memory from 1K bytes to several thousand bytes is set aside for EEPROM memory.</a:t>
            </a:r>
          </a:p>
        </p:txBody>
      </p:sp>
    </p:spTree>
    <p:extLst>
      <p:ext uri="{BB962C8B-B14F-4D97-AF65-F5344CB8AC3E}">
        <p14:creationId xmlns:p14="http://schemas.microsoft.com/office/powerpoint/2010/main" val="1625948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a:t>
            </a:r>
          </a:p>
        </p:txBody>
      </p:sp>
      <p:sp>
        <p:nvSpPr>
          <p:cNvPr id="4" name="Rectangle 3"/>
          <p:cNvSpPr/>
          <p:nvPr/>
        </p:nvSpPr>
        <p:spPr>
          <a:xfrm>
            <a:off x="761999" y="307354"/>
            <a:ext cx="10737273" cy="2677656"/>
          </a:xfrm>
          <a:prstGeom prst="rect">
            <a:avLst/>
          </a:prstGeom>
        </p:spPr>
        <p:txBody>
          <a:bodyPr wrap="square">
            <a:spAutoFit/>
          </a:bodyPr>
          <a:lstStyle/>
          <a:p>
            <a:pPr algn="just"/>
            <a:r>
              <a:rPr lang="en-US" sz="2800" b="1">
                <a:latin typeface="Times New Roman" panose="02020603050405020304" pitchFamily="18" charset="0"/>
                <a:cs typeface="Times New Roman" panose="02020603050405020304" pitchFamily="18" charset="0"/>
              </a:rPr>
              <a:t>4. On-chip Flash ROM: </a:t>
            </a:r>
            <a:r>
              <a:rPr lang="en-US" sz="2800">
                <a:latin typeface="Times New Roman" panose="02020603050405020304" pitchFamily="18" charset="0"/>
                <a:cs typeface="Times New Roman" panose="02020603050405020304" pitchFamily="18" charset="0"/>
              </a:rPr>
              <a:t>A block of memory from a few kilobytes to several hundred kilobytes is set aside for program space. The program space is used for the program code.</a:t>
            </a:r>
          </a:p>
          <a:p>
            <a:pPr algn="just"/>
            <a:r>
              <a:rPr lang="en-US" sz="2800" b="1">
                <a:latin typeface="Times New Roman" panose="02020603050405020304" pitchFamily="18" charset="0"/>
                <a:cs typeface="Times New Roman" panose="02020603050405020304" pitchFamily="18" charset="0"/>
              </a:rPr>
              <a:t>5. Off-chip DRAM space: </a:t>
            </a:r>
            <a:r>
              <a:rPr lang="en-US" sz="2800">
                <a:latin typeface="Times New Roman" panose="02020603050405020304" pitchFamily="18" charset="0"/>
                <a:cs typeface="Times New Roman" panose="02020603050405020304" pitchFamily="18" charset="0"/>
              </a:rPr>
              <a:t>A DRAM memory ranging from few megabytes to several hundred mega bytes can be implemented for external memory connection.</a:t>
            </a:r>
          </a:p>
        </p:txBody>
      </p:sp>
    </p:spTree>
    <p:extLst>
      <p:ext uri="{BB962C8B-B14F-4D97-AF65-F5344CB8AC3E}">
        <p14:creationId xmlns:p14="http://schemas.microsoft.com/office/powerpoint/2010/main" val="3456848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11_CPSR.jpg"/>
          <p:cNvPicPr/>
          <p:nvPr/>
        </p:nvPicPr>
        <p:blipFill>
          <a:blip r:embed="rId2" cstate="print"/>
          <a:stretch>
            <a:fillRect/>
          </a:stretch>
        </p:blipFill>
        <p:spPr>
          <a:xfrm>
            <a:off x="955343" y="1791960"/>
            <a:ext cx="10317707" cy="1130713"/>
          </a:xfrm>
          <a:prstGeom prst="rect">
            <a:avLst/>
          </a:prstGeom>
        </p:spPr>
      </p:pic>
      <p:sp>
        <p:nvSpPr>
          <p:cNvPr id="6" name="Rectangle 5"/>
          <p:cNvSpPr/>
          <p:nvPr/>
        </p:nvSpPr>
        <p:spPr>
          <a:xfrm>
            <a:off x="3724491" y="3298306"/>
            <a:ext cx="4028539" cy="369332"/>
          </a:xfrm>
          <a:prstGeom prst="rect">
            <a:avLst/>
          </a:prstGeom>
        </p:spPr>
        <p:txBody>
          <a:bodyPr wrap="none">
            <a:spAutoFit/>
          </a:bodyPr>
          <a:lstStyle/>
          <a:p>
            <a:pPr algn="ctr">
              <a:spcAft>
                <a:spcPts val="1000"/>
              </a:spcAft>
            </a:pPr>
            <a:r>
              <a:rPr lang="en-US" b="1">
                <a:solidFill>
                  <a:srgbClr val="5B9BD5"/>
                </a:solidFill>
                <a:latin typeface="Calibri" panose="020F0502020204030204" pitchFamily="34" charset="0"/>
                <a:ea typeface="Calibri" panose="020F0502020204030204" pitchFamily="34" charset="0"/>
                <a:cs typeface="Arial" panose="020B0604020202020204" pitchFamily="34" charset="0"/>
              </a:rPr>
              <a:t>CPSR (Current Program Status Register)</a:t>
            </a:r>
            <a:endParaRPr lang="en-US" b="1">
              <a:solidFill>
                <a:srgbClr val="5B9BD5"/>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Footer Placeholder 4"/>
          <p:cNvSpPr>
            <a:spLocks noGrp="1"/>
          </p:cNvSpPr>
          <p:nvPr>
            <p:ph type="ftr" sz="quarter" idx="11"/>
          </p:nvPr>
        </p:nvSpPr>
        <p:spPr>
          <a:xfrm>
            <a:off x="6946710" y="6123543"/>
            <a:ext cx="4782404" cy="365125"/>
          </a:xfrm>
        </p:spPr>
        <p:txBody>
          <a:bodyPr/>
          <a:lstStyle/>
          <a:p>
            <a:r>
              <a:rPr lang="en-US"/>
              <a:t> </a:t>
            </a:r>
          </a:p>
        </p:txBody>
      </p:sp>
      <p:sp>
        <p:nvSpPr>
          <p:cNvPr id="7" name="Rectangle 6"/>
          <p:cNvSpPr/>
          <p:nvPr/>
        </p:nvSpPr>
        <p:spPr>
          <a:xfrm>
            <a:off x="856271" y="708441"/>
            <a:ext cx="8052204" cy="523220"/>
          </a:xfrm>
          <a:prstGeom prst="rect">
            <a:avLst/>
          </a:prstGeom>
        </p:spPr>
        <p:txBody>
          <a:bodyPr wrap="none">
            <a:spAutoFit/>
          </a:bodyPr>
          <a:lstStyle/>
          <a:p>
            <a:r>
              <a:rPr lang="en-US" sz="2800" b="1">
                <a:latin typeface="LiberationSerif-Bold"/>
              </a:rPr>
              <a:t>ARM CPSR (Current Program Status Register)</a:t>
            </a:r>
            <a:endParaRPr lang="en-US" sz="2800"/>
          </a:p>
        </p:txBody>
      </p:sp>
      <p:sp>
        <p:nvSpPr>
          <p:cNvPr id="8" name="Rectangle 7"/>
          <p:cNvSpPr/>
          <p:nvPr/>
        </p:nvSpPr>
        <p:spPr>
          <a:xfrm>
            <a:off x="850709" y="4092218"/>
            <a:ext cx="10736239" cy="1938992"/>
          </a:xfrm>
          <a:prstGeom prst="rect">
            <a:avLst/>
          </a:prstGeom>
        </p:spPr>
        <p:txBody>
          <a:bodyPr wrap="square">
            <a:spAutoFit/>
          </a:bodyPr>
          <a:lstStyle/>
          <a:p>
            <a:pPr algn="just"/>
            <a:r>
              <a:rPr lang="en-US" sz="2400" b="1">
                <a:latin typeface="LiberationSerif-Bold"/>
              </a:rPr>
              <a:t>S suffix and the status register</a:t>
            </a:r>
          </a:p>
          <a:p>
            <a:pPr algn="just"/>
            <a:r>
              <a:rPr lang="en-US" sz="2400">
                <a:latin typeface="LiberationSerif"/>
              </a:rPr>
              <a:t>Most of ARM instructions can affect the status bits of CPSR according to the result. If we need an instruction to update the value of status bits in CPSR, we have to put S suffix at the end of instructions. That means, for example, ADDS instead of ADD is used.</a:t>
            </a:r>
            <a:endParaRPr lang="en-US" sz="2400"/>
          </a:p>
        </p:txBody>
      </p:sp>
    </p:spTree>
    <p:extLst>
      <p:ext uri="{BB962C8B-B14F-4D97-AF65-F5344CB8AC3E}">
        <p14:creationId xmlns:p14="http://schemas.microsoft.com/office/powerpoint/2010/main" val="2905456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4325"/>
            <a:ext cx="10515600" cy="1325563"/>
          </a:xfrm>
        </p:spPr>
        <p:txBody>
          <a:bodyPr/>
          <a:lstStyle/>
          <a:p>
            <a:endParaRPr lang="en-US"/>
          </a:p>
        </p:txBody>
      </p:sp>
      <p:pic>
        <p:nvPicPr>
          <p:cNvPr id="4" name="Picture 3" descr="F2-11_CPSR.jpg"/>
          <p:cNvPicPr/>
          <p:nvPr/>
        </p:nvPicPr>
        <p:blipFill>
          <a:blip r:embed="rId2" cstate="print"/>
          <a:stretch>
            <a:fillRect/>
          </a:stretch>
        </p:blipFill>
        <p:spPr>
          <a:xfrm>
            <a:off x="838200" y="119562"/>
            <a:ext cx="10317707" cy="1130713"/>
          </a:xfrm>
          <a:prstGeom prst="rect">
            <a:avLst/>
          </a:prstGeom>
        </p:spPr>
      </p:pic>
    </p:spTree>
    <p:extLst>
      <p:ext uri="{BB962C8B-B14F-4D97-AF65-F5344CB8AC3E}">
        <p14:creationId xmlns:p14="http://schemas.microsoft.com/office/powerpoint/2010/main" val="3358469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6810233" y="6356350"/>
            <a:ext cx="4872250" cy="365125"/>
          </a:xfrm>
        </p:spPr>
        <p:txBody>
          <a:bodyPr/>
          <a:lstStyle/>
          <a:p>
            <a:r>
              <a:rPr lang="en-US"/>
              <a:t> </a:t>
            </a:r>
          </a:p>
        </p:txBody>
      </p:sp>
      <p:sp>
        <p:nvSpPr>
          <p:cNvPr id="3" name="Rectangle 2"/>
          <p:cNvSpPr/>
          <p:nvPr/>
        </p:nvSpPr>
        <p:spPr>
          <a:xfrm>
            <a:off x="764274" y="207478"/>
            <a:ext cx="10699845" cy="6186309"/>
          </a:xfrm>
          <a:prstGeom prst="rect">
            <a:avLst/>
          </a:prstGeom>
        </p:spPr>
        <p:txBody>
          <a:bodyPr wrap="square">
            <a:spAutoFit/>
          </a:bodyPr>
          <a:lstStyle/>
          <a:p>
            <a:r>
              <a:rPr lang="en-US" sz="2200" b="1" i="1">
                <a:latin typeface="LiberationSerif-BoldItalic"/>
              </a:rPr>
              <a:t>C, the carry flag</a:t>
            </a:r>
          </a:p>
          <a:p>
            <a:r>
              <a:rPr lang="en-US" sz="2200">
                <a:latin typeface="LiberationSerif"/>
              </a:rPr>
              <a:t>This flag is set whenever there is a carry out from the D31 bit. This flag bit is affected after a 32-bit addition or subtraction.  </a:t>
            </a:r>
          </a:p>
          <a:p>
            <a:r>
              <a:rPr lang="en-US" sz="2200" b="1" i="1">
                <a:latin typeface="LiberationSerif-BoldItalic"/>
              </a:rPr>
              <a:t>Z, the zero flag</a:t>
            </a:r>
          </a:p>
          <a:p>
            <a:r>
              <a:rPr lang="en-US" sz="2200">
                <a:latin typeface="LiberationSerif"/>
              </a:rPr>
              <a:t>The zero flag reflects the result of an arithmetic or logic operation. If the result is</a:t>
            </a:r>
          </a:p>
          <a:p>
            <a:r>
              <a:rPr lang="en-US" sz="2200">
                <a:latin typeface="LiberationSerif"/>
              </a:rPr>
              <a:t>zero, then Z = 1. Therefore, Z = 0 if the result is not zero.  </a:t>
            </a:r>
          </a:p>
          <a:p>
            <a:r>
              <a:rPr lang="en-US" sz="2200" b="1" i="1">
                <a:latin typeface="LiberationSerif-BoldItalic"/>
              </a:rPr>
              <a:t>N, the negative flag</a:t>
            </a:r>
          </a:p>
          <a:p>
            <a:r>
              <a:rPr lang="en-US" sz="2200">
                <a:latin typeface="LiberationSerif"/>
              </a:rPr>
              <a:t> The negative flag reflects the result of an arithmetic operation. If the D31 bit of the result is zero, then N = 0 and the result is positive. If the D31 bit is one, then N = 1 and the result is negative. The negative and V flag bits are used for the signed number arithmetic operations  </a:t>
            </a:r>
          </a:p>
          <a:p>
            <a:r>
              <a:rPr lang="en-US" sz="2200" b="1" i="1">
                <a:latin typeface="LiberationSerif-BoldItalic"/>
              </a:rPr>
              <a:t>V, the overflow flag</a:t>
            </a:r>
          </a:p>
          <a:p>
            <a:r>
              <a:rPr lang="en-US" sz="2200">
                <a:latin typeface="LiberationSerif"/>
              </a:rPr>
              <a:t>This flag is set whenever the result of a signed number operation is too large, causing the high-order bit to overflow into the sign bit. In general, the carry flag is used to detect errors in unsigned arithmetic operations while the overflow flag is used to detect errors in signed arithmetic operations.  </a:t>
            </a:r>
          </a:p>
          <a:p>
            <a:r>
              <a:rPr lang="en-US" sz="2200">
                <a:latin typeface="LiberationSerif"/>
              </a:rPr>
              <a:t>The T flag bit is used to indicate the ARM is in Thumb state. The I and F flags are used to enable or disable the interrupt.  </a:t>
            </a:r>
            <a:endParaRPr lang="en-US" sz="2200"/>
          </a:p>
        </p:txBody>
      </p:sp>
    </p:spTree>
    <p:extLst>
      <p:ext uri="{BB962C8B-B14F-4D97-AF65-F5344CB8AC3E}">
        <p14:creationId xmlns:p14="http://schemas.microsoft.com/office/powerpoint/2010/main" val="8762549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4325"/>
            <a:ext cx="10515600" cy="1325563"/>
          </a:xfrm>
        </p:spPr>
        <p:txBody>
          <a:bodyPr/>
          <a:lstStyle/>
          <a:p>
            <a:endParaRPr lang="en-US"/>
          </a:p>
        </p:txBody>
      </p:sp>
      <p:pic>
        <p:nvPicPr>
          <p:cNvPr id="4" name="Picture 3" descr="F2-11_CPSR.jpg"/>
          <p:cNvPicPr/>
          <p:nvPr/>
        </p:nvPicPr>
        <p:blipFill>
          <a:blip r:embed="rId2" cstate="print"/>
          <a:stretch>
            <a:fillRect/>
          </a:stretch>
        </p:blipFill>
        <p:spPr>
          <a:xfrm>
            <a:off x="838200" y="68762"/>
            <a:ext cx="10317707" cy="1130713"/>
          </a:xfrm>
          <a:prstGeom prst="rect">
            <a:avLst/>
          </a:prstGeom>
        </p:spPr>
      </p:pic>
      <p:sp>
        <p:nvSpPr>
          <p:cNvPr id="8" name="TextBox 7">
            <a:extLst>
              <a:ext uri="{FF2B5EF4-FFF2-40B4-BE49-F238E27FC236}">
                <a16:creationId xmlns:a16="http://schemas.microsoft.com/office/drawing/2014/main" id="{9DFAB63A-773F-3678-5F16-B9394A6F69B1}"/>
              </a:ext>
            </a:extLst>
          </p:cNvPr>
          <p:cNvSpPr txBox="1"/>
          <p:nvPr/>
        </p:nvSpPr>
        <p:spPr>
          <a:xfrm>
            <a:off x="939800" y="1873763"/>
            <a:ext cx="10312400" cy="1384995"/>
          </a:xfrm>
          <a:prstGeom prst="rect">
            <a:avLst/>
          </a:prstGeom>
          <a:noFill/>
        </p:spPr>
        <p:txBody>
          <a:bodyPr wrap="square">
            <a:spAutoFit/>
          </a:bodyPr>
          <a:lstStyle/>
          <a:p>
            <a:r>
              <a:rPr lang="en-US" sz="2800" b="1"/>
              <a:t>Show the status of the C and Z flags after the addition of</a:t>
            </a:r>
          </a:p>
          <a:p>
            <a:pPr marL="285750" indent="-285750">
              <a:buFont typeface="Arial" panose="020B0604020202020204" pitchFamily="34" charset="0"/>
              <a:buChar char="•"/>
            </a:pPr>
            <a:r>
              <a:rPr lang="en-US" sz="2800"/>
              <a:t>0x0000009C and 0xFFFFFF64</a:t>
            </a:r>
          </a:p>
          <a:p>
            <a:pPr marL="285750" indent="-285750">
              <a:buFont typeface="Arial" panose="020B0604020202020204" pitchFamily="34" charset="0"/>
              <a:buChar char="•"/>
            </a:pPr>
            <a:r>
              <a:rPr lang="en-IN" sz="2800"/>
              <a:t>0x0000009C and 0xFFFFFF69</a:t>
            </a:r>
          </a:p>
        </p:txBody>
      </p:sp>
      <p:sp>
        <p:nvSpPr>
          <p:cNvPr id="5" name="TextBox 4">
            <a:extLst>
              <a:ext uri="{FF2B5EF4-FFF2-40B4-BE49-F238E27FC236}">
                <a16:creationId xmlns:a16="http://schemas.microsoft.com/office/drawing/2014/main" id="{AE4DD4E3-1444-348A-8DAE-17A3E0458CF3}"/>
              </a:ext>
            </a:extLst>
          </p:cNvPr>
          <p:cNvSpPr txBox="1"/>
          <p:nvPr/>
        </p:nvSpPr>
        <p:spPr>
          <a:xfrm>
            <a:off x="391160" y="3258758"/>
            <a:ext cx="5410200" cy="2677656"/>
          </a:xfrm>
          <a:prstGeom prst="rect">
            <a:avLst/>
          </a:prstGeom>
          <a:noFill/>
        </p:spPr>
        <p:txBody>
          <a:bodyPr wrap="square">
            <a:spAutoFit/>
          </a:bodyPr>
          <a:lstStyle/>
          <a:p>
            <a:r>
              <a:rPr lang="en-IN" sz="2800">
                <a:solidFill>
                  <a:schemeClr val="accent6">
                    <a:lumMod val="75000"/>
                  </a:schemeClr>
                </a:solidFill>
              </a:rPr>
              <a:t>;assume </a:t>
            </a:r>
          </a:p>
          <a:p>
            <a:r>
              <a:rPr lang="en-IN" sz="2800">
                <a:solidFill>
                  <a:schemeClr val="accent6">
                    <a:lumMod val="75000"/>
                  </a:schemeClr>
                </a:solidFill>
              </a:rPr>
              <a:t>R1 = 0x0000009C and </a:t>
            </a:r>
          </a:p>
          <a:p>
            <a:r>
              <a:rPr lang="en-IN" sz="2800">
                <a:solidFill>
                  <a:schemeClr val="accent6">
                    <a:lumMod val="75000"/>
                  </a:schemeClr>
                </a:solidFill>
              </a:rPr>
              <a:t>R2 = 0xFFFFFF64 </a:t>
            </a:r>
          </a:p>
          <a:p>
            <a:r>
              <a:rPr lang="en-IN" sz="2800">
                <a:solidFill>
                  <a:schemeClr val="accent6">
                    <a:lumMod val="75000"/>
                  </a:schemeClr>
                </a:solidFill>
              </a:rPr>
              <a:t>ADDS R2,R1,R2 </a:t>
            </a:r>
          </a:p>
          <a:p>
            <a:r>
              <a:rPr lang="en-IN" sz="2800">
                <a:solidFill>
                  <a:schemeClr val="accent6">
                    <a:lumMod val="75000"/>
                  </a:schemeClr>
                </a:solidFill>
              </a:rPr>
              <a:t>;add R1 to R2 and place the result in R2</a:t>
            </a:r>
          </a:p>
        </p:txBody>
      </p:sp>
      <p:pic>
        <p:nvPicPr>
          <p:cNvPr id="13" name="Picture 12">
            <a:extLst>
              <a:ext uri="{FF2B5EF4-FFF2-40B4-BE49-F238E27FC236}">
                <a16:creationId xmlns:a16="http://schemas.microsoft.com/office/drawing/2014/main" id="{81EAA1CD-E942-C250-253A-D8BD6B6AA4DE}"/>
              </a:ext>
            </a:extLst>
          </p:cNvPr>
          <p:cNvPicPr>
            <a:picLocks noChangeAspect="1"/>
          </p:cNvPicPr>
          <p:nvPr/>
        </p:nvPicPr>
        <p:blipFill>
          <a:blip r:embed="rId3"/>
          <a:stretch>
            <a:fillRect/>
          </a:stretch>
        </p:blipFill>
        <p:spPr>
          <a:xfrm>
            <a:off x="3586342" y="5501624"/>
            <a:ext cx="8493898" cy="1229257"/>
          </a:xfrm>
          <a:prstGeom prst="rect">
            <a:avLst/>
          </a:prstGeom>
        </p:spPr>
      </p:pic>
      <p:sp>
        <p:nvSpPr>
          <p:cNvPr id="16" name="Speech Bubble: Rectangle with Corners Rounded 15">
            <a:extLst>
              <a:ext uri="{FF2B5EF4-FFF2-40B4-BE49-F238E27FC236}">
                <a16:creationId xmlns:a16="http://schemas.microsoft.com/office/drawing/2014/main" id="{5B5C253E-48DC-D449-02C4-6B7D6FEA4C0E}"/>
              </a:ext>
            </a:extLst>
          </p:cNvPr>
          <p:cNvSpPr/>
          <p:nvPr/>
        </p:nvSpPr>
        <p:spPr>
          <a:xfrm>
            <a:off x="6522720" y="2904689"/>
            <a:ext cx="3952240" cy="2194560"/>
          </a:xfrm>
          <a:prstGeom prst="wedgeRoundRectCallou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accent6">
                    <a:lumMod val="50000"/>
                  </a:schemeClr>
                </a:solidFill>
              </a:rPr>
              <a:t>C = 1 because there is a carry beyond the D31 bit. </a:t>
            </a:r>
          </a:p>
          <a:p>
            <a:pPr algn="ctr"/>
            <a:r>
              <a:rPr lang="en-US" sz="2400" b="1">
                <a:solidFill>
                  <a:schemeClr val="accent6">
                    <a:lumMod val="50000"/>
                  </a:schemeClr>
                </a:solidFill>
              </a:rPr>
              <a:t>Z = 1 because the R2 (the result) has value 0 in it after the addition.</a:t>
            </a:r>
            <a:endParaRPr lang="en-IN" sz="2400" b="1">
              <a:solidFill>
                <a:schemeClr val="accent6">
                  <a:lumMod val="50000"/>
                </a:schemeClr>
              </a:solidFill>
            </a:endParaRPr>
          </a:p>
          <a:p>
            <a:pPr algn="ctr"/>
            <a:endParaRPr lang="en-IN" sz="2400" b="1">
              <a:solidFill>
                <a:schemeClr val="accent6">
                  <a:lumMod val="50000"/>
                </a:schemeClr>
              </a:solidFill>
            </a:endParaRPr>
          </a:p>
        </p:txBody>
      </p:sp>
    </p:spTree>
    <p:extLst>
      <p:ext uri="{BB962C8B-B14F-4D97-AF65-F5344CB8AC3E}">
        <p14:creationId xmlns:p14="http://schemas.microsoft.com/office/powerpoint/2010/main" val="236870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icroprocessor.jpg"/>
          <p:cNvPicPr>
            <a:picLocks noGrp="1"/>
          </p:cNvPicPr>
          <p:nvPr>
            <p:ph idx="1"/>
          </p:nvPr>
        </p:nvPicPr>
        <p:blipFill>
          <a:blip r:embed="rId3" cstate="print"/>
          <a:stretch>
            <a:fillRect/>
          </a:stretch>
        </p:blipFill>
        <p:spPr>
          <a:xfrm>
            <a:off x="1473958" y="1951630"/>
            <a:ext cx="8502555" cy="2470398"/>
          </a:xfrm>
          <a:prstGeom prst="rect">
            <a:avLst/>
          </a:prstGeom>
        </p:spPr>
      </p:pic>
      <p:sp>
        <p:nvSpPr>
          <p:cNvPr id="3" name="Rectangle 2"/>
          <p:cNvSpPr/>
          <p:nvPr/>
        </p:nvSpPr>
        <p:spPr>
          <a:xfrm>
            <a:off x="2700267" y="4570539"/>
            <a:ext cx="679145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US" sz="1800" b="1" i="0" u="none" strike="noStrike" kern="1200" cap="none" spc="0" normalizeH="0" baseline="0" noProof="0">
                <a:ln>
                  <a:noFill/>
                </a:ln>
                <a:solidFill>
                  <a:srgbClr val="5B9BD5"/>
                </a:solidFill>
                <a:effectLst/>
                <a:uLnTx/>
                <a:uFillTx/>
                <a:latin typeface="Calibri" panose="020F0502020204030204" pitchFamily="34" charset="0"/>
                <a:ea typeface="Calibri" panose="020F0502020204030204" pitchFamily="34" charset="0"/>
                <a:cs typeface="Arial" panose="020B0604020202020204" pitchFamily="34" charset="0"/>
              </a:rPr>
              <a:t>A Computer Made by General Purpose Microprocessor</a:t>
            </a:r>
          </a:p>
        </p:txBody>
      </p:sp>
      <p:sp>
        <p:nvSpPr>
          <p:cNvPr id="6" name="Footer Placeholder 5"/>
          <p:cNvSpPr>
            <a:spLocks noGrp="1"/>
          </p:cNvSpPr>
          <p:nvPr>
            <p:ph type="ftr" sz="quarter" idx="11"/>
          </p:nvPr>
        </p:nvSpPr>
        <p:spPr>
          <a:xfrm>
            <a:off x="7069540" y="6123542"/>
            <a:ext cx="4782403"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p>
        </p:txBody>
      </p:sp>
      <p:sp>
        <p:nvSpPr>
          <p:cNvPr id="7" name="Rectangle 6"/>
          <p:cNvSpPr/>
          <p:nvPr/>
        </p:nvSpPr>
        <p:spPr>
          <a:xfrm>
            <a:off x="1089088" y="910567"/>
            <a:ext cx="6737742" cy="523220"/>
          </a:xfrm>
          <a:prstGeom prst="rect">
            <a:avLst/>
          </a:prstGeom>
        </p:spPr>
        <p:txBody>
          <a:bodyPr wrap="none">
            <a:spAutoFit/>
          </a:bodyPr>
          <a:lstStyle/>
          <a:p>
            <a:r>
              <a:rPr lang="en-US" sz="2800" b="1">
                <a:latin typeface="LiberationSerif-Bold"/>
              </a:rPr>
              <a:t>Microprocessors and Microcontrollers</a:t>
            </a:r>
            <a:endParaRPr lang="en-US" sz="2800"/>
          </a:p>
        </p:txBody>
      </p:sp>
      <p:sp>
        <p:nvSpPr>
          <p:cNvPr id="8" name="Rectangle 7"/>
          <p:cNvSpPr/>
          <p:nvPr/>
        </p:nvSpPr>
        <p:spPr>
          <a:xfrm>
            <a:off x="709684" y="5105775"/>
            <a:ext cx="10631605" cy="1200329"/>
          </a:xfrm>
          <a:prstGeom prst="rect">
            <a:avLst/>
          </a:prstGeom>
        </p:spPr>
        <p:txBody>
          <a:bodyPr wrap="square">
            <a:spAutoFit/>
          </a:bodyPr>
          <a:lstStyle/>
          <a:p>
            <a:pPr algn="just"/>
            <a:r>
              <a:rPr lang="en-US" sz="2400">
                <a:latin typeface="LiberationSerif"/>
              </a:rPr>
              <a:t>The microprocessors do not contain RAM, ROM, or I/O peripherals. As a result, they must be connected externally to RAM, ROM and I/O through buses</a:t>
            </a:r>
            <a:endParaRPr lang="en-US" sz="2400"/>
          </a:p>
        </p:txBody>
      </p:sp>
    </p:spTree>
    <p:extLst>
      <p:ext uri="{BB962C8B-B14F-4D97-AF65-F5344CB8AC3E}">
        <p14:creationId xmlns:p14="http://schemas.microsoft.com/office/powerpoint/2010/main" val="16705624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55EEDE-06FF-4054-8510-68399E05CA4B}"/>
              </a:ext>
            </a:extLst>
          </p:cNvPr>
          <p:cNvSpPr txBox="1"/>
          <p:nvPr/>
        </p:nvSpPr>
        <p:spPr>
          <a:xfrm>
            <a:off x="746760" y="431043"/>
            <a:ext cx="10312400" cy="1384995"/>
          </a:xfrm>
          <a:prstGeom prst="rect">
            <a:avLst/>
          </a:prstGeom>
          <a:noFill/>
        </p:spPr>
        <p:txBody>
          <a:bodyPr wrap="square">
            <a:spAutoFit/>
          </a:bodyPr>
          <a:lstStyle/>
          <a:p>
            <a:r>
              <a:rPr lang="en-US" sz="2800" b="1"/>
              <a:t>Show the status of the C and Z flags after the addition of</a:t>
            </a:r>
          </a:p>
          <a:p>
            <a:pPr marL="285750" indent="-285750">
              <a:buFont typeface="Arial" panose="020B0604020202020204" pitchFamily="34" charset="0"/>
              <a:buChar char="•"/>
            </a:pPr>
            <a:r>
              <a:rPr lang="en-US" sz="2800"/>
              <a:t>0x0000009C and 0xFFFFFF64</a:t>
            </a:r>
          </a:p>
          <a:p>
            <a:pPr marL="285750" indent="-285750">
              <a:buFont typeface="Arial" panose="020B0604020202020204" pitchFamily="34" charset="0"/>
              <a:buChar char="•"/>
            </a:pPr>
            <a:r>
              <a:rPr lang="en-IN" sz="2800"/>
              <a:t>0x0000009C and 0xFFFFFF69</a:t>
            </a:r>
          </a:p>
        </p:txBody>
      </p:sp>
      <p:pic>
        <p:nvPicPr>
          <p:cNvPr id="6" name="Picture 5">
            <a:extLst>
              <a:ext uri="{FF2B5EF4-FFF2-40B4-BE49-F238E27FC236}">
                <a16:creationId xmlns:a16="http://schemas.microsoft.com/office/drawing/2014/main" id="{AA726F8D-F771-8300-DF28-5004C423190A}"/>
              </a:ext>
            </a:extLst>
          </p:cNvPr>
          <p:cNvPicPr>
            <a:picLocks noChangeAspect="1"/>
          </p:cNvPicPr>
          <p:nvPr/>
        </p:nvPicPr>
        <p:blipFill>
          <a:blip r:embed="rId2"/>
          <a:stretch>
            <a:fillRect/>
          </a:stretch>
        </p:blipFill>
        <p:spPr>
          <a:xfrm>
            <a:off x="878840" y="1882489"/>
            <a:ext cx="8092440" cy="962450"/>
          </a:xfrm>
          <a:prstGeom prst="rect">
            <a:avLst/>
          </a:prstGeom>
        </p:spPr>
      </p:pic>
      <p:pic>
        <p:nvPicPr>
          <p:cNvPr id="12" name="Picture 11">
            <a:extLst>
              <a:ext uri="{FF2B5EF4-FFF2-40B4-BE49-F238E27FC236}">
                <a16:creationId xmlns:a16="http://schemas.microsoft.com/office/drawing/2014/main" id="{3574D7C7-AE24-9883-457E-926682760F3E}"/>
              </a:ext>
            </a:extLst>
          </p:cNvPr>
          <p:cNvPicPr>
            <a:picLocks noChangeAspect="1"/>
          </p:cNvPicPr>
          <p:nvPr/>
        </p:nvPicPr>
        <p:blipFill>
          <a:blip r:embed="rId3"/>
          <a:stretch>
            <a:fillRect/>
          </a:stretch>
        </p:blipFill>
        <p:spPr>
          <a:xfrm>
            <a:off x="1295059" y="5031960"/>
            <a:ext cx="9596120" cy="1490364"/>
          </a:xfrm>
          <a:prstGeom prst="rect">
            <a:avLst/>
          </a:prstGeom>
        </p:spPr>
      </p:pic>
      <p:sp>
        <p:nvSpPr>
          <p:cNvPr id="13" name="Speech Bubble: Rectangle with Corners Rounded 12">
            <a:extLst>
              <a:ext uri="{FF2B5EF4-FFF2-40B4-BE49-F238E27FC236}">
                <a16:creationId xmlns:a16="http://schemas.microsoft.com/office/drawing/2014/main" id="{771661C7-78E4-59F2-CA15-7F53A01A83C2}"/>
              </a:ext>
            </a:extLst>
          </p:cNvPr>
          <p:cNvSpPr/>
          <p:nvPr/>
        </p:nvSpPr>
        <p:spPr>
          <a:xfrm>
            <a:off x="6583680" y="2911390"/>
            <a:ext cx="3677920" cy="190448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7030A0"/>
                </a:solidFill>
              </a:rPr>
              <a:t>C = 1 because there is a carry beyond the D31 bit. </a:t>
            </a:r>
          </a:p>
          <a:p>
            <a:pPr algn="ctr"/>
            <a:r>
              <a:rPr lang="en-US" sz="2000" b="1">
                <a:solidFill>
                  <a:srgbClr val="7030A0"/>
                </a:solidFill>
              </a:rPr>
              <a:t>Z = 0 because the R2 (the result) does not have value 0 in it after the addition. (R2=0x00000005)</a:t>
            </a:r>
            <a:endParaRPr lang="en-IN" sz="2000" b="1">
              <a:solidFill>
                <a:srgbClr val="7030A0"/>
              </a:solidFill>
            </a:endParaRPr>
          </a:p>
        </p:txBody>
      </p:sp>
    </p:spTree>
    <p:extLst>
      <p:ext uri="{BB962C8B-B14F-4D97-AF65-F5344CB8AC3E}">
        <p14:creationId xmlns:p14="http://schemas.microsoft.com/office/powerpoint/2010/main" val="279799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072D92-216C-462B-D629-18B62B3A3BED}"/>
              </a:ext>
            </a:extLst>
          </p:cNvPr>
          <p:cNvPicPr>
            <a:picLocks noChangeAspect="1"/>
          </p:cNvPicPr>
          <p:nvPr/>
        </p:nvPicPr>
        <p:blipFill>
          <a:blip r:embed="rId2"/>
          <a:stretch>
            <a:fillRect/>
          </a:stretch>
        </p:blipFill>
        <p:spPr>
          <a:xfrm>
            <a:off x="518014" y="525098"/>
            <a:ext cx="8627684" cy="2705781"/>
          </a:xfrm>
          <a:prstGeom prst="rect">
            <a:avLst/>
          </a:prstGeom>
        </p:spPr>
      </p:pic>
      <p:pic>
        <p:nvPicPr>
          <p:cNvPr id="7" name="Picture 6">
            <a:extLst>
              <a:ext uri="{FF2B5EF4-FFF2-40B4-BE49-F238E27FC236}">
                <a16:creationId xmlns:a16="http://schemas.microsoft.com/office/drawing/2014/main" id="{5B6BF7D9-47AD-4426-8125-B84A66B960F5}"/>
              </a:ext>
            </a:extLst>
          </p:cNvPr>
          <p:cNvPicPr>
            <a:picLocks noChangeAspect="1"/>
          </p:cNvPicPr>
          <p:nvPr/>
        </p:nvPicPr>
        <p:blipFill>
          <a:blip r:embed="rId3"/>
          <a:stretch>
            <a:fillRect/>
          </a:stretch>
        </p:blipFill>
        <p:spPr>
          <a:xfrm>
            <a:off x="1074902" y="3850601"/>
            <a:ext cx="9664218" cy="2397967"/>
          </a:xfrm>
          <a:prstGeom prst="rect">
            <a:avLst/>
          </a:prstGeom>
        </p:spPr>
      </p:pic>
    </p:spTree>
    <p:extLst>
      <p:ext uri="{BB962C8B-B14F-4D97-AF65-F5344CB8AC3E}">
        <p14:creationId xmlns:p14="http://schemas.microsoft.com/office/powerpoint/2010/main" val="278115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24BA9D-463B-8259-7E29-870DBF52BA53}"/>
              </a:ext>
            </a:extLst>
          </p:cNvPr>
          <p:cNvPicPr>
            <a:picLocks noChangeAspect="1"/>
          </p:cNvPicPr>
          <p:nvPr/>
        </p:nvPicPr>
        <p:blipFill>
          <a:blip r:embed="rId2"/>
          <a:stretch>
            <a:fillRect/>
          </a:stretch>
        </p:blipFill>
        <p:spPr>
          <a:xfrm>
            <a:off x="607714" y="1471854"/>
            <a:ext cx="3996652" cy="4837506"/>
          </a:xfrm>
          <a:prstGeom prst="rect">
            <a:avLst/>
          </a:prstGeom>
        </p:spPr>
      </p:pic>
      <p:pic>
        <p:nvPicPr>
          <p:cNvPr id="7" name="Picture 6">
            <a:extLst>
              <a:ext uri="{FF2B5EF4-FFF2-40B4-BE49-F238E27FC236}">
                <a16:creationId xmlns:a16="http://schemas.microsoft.com/office/drawing/2014/main" id="{FF848245-5071-BA94-7F45-FD90B5B0D3A4}"/>
              </a:ext>
            </a:extLst>
          </p:cNvPr>
          <p:cNvPicPr>
            <a:picLocks noChangeAspect="1"/>
          </p:cNvPicPr>
          <p:nvPr/>
        </p:nvPicPr>
        <p:blipFill>
          <a:blip r:embed="rId3"/>
          <a:stretch>
            <a:fillRect/>
          </a:stretch>
        </p:blipFill>
        <p:spPr>
          <a:xfrm>
            <a:off x="6797040" y="1471854"/>
            <a:ext cx="3921760" cy="4780256"/>
          </a:xfrm>
          <a:prstGeom prst="rect">
            <a:avLst/>
          </a:prstGeom>
        </p:spPr>
      </p:pic>
      <p:sp>
        <p:nvSpPr>
          <p:cNvPr id="9" name="TextBox 8">
            <a:extLst>
              <a:ext uri="{FF2B5EF4-FFF2-40B4-BE49-F238E27FC236}">
                <a16:creationId xmlns:a16="http://schemas.microsoft.com/office/drawing/2014/main" id="{9EC81156-C815-8A65-DF40-887D1B147FFC}"/>
              </a:ext>
            </a:extLst>
          </p:cNvPr>
          <p:cNvSpPr txBox="1"/>
          <p:nvPr/>
        </p:nvSpPr>
        <p:spPr>
          <a:xfrm>
            <a:off x="375920" y="647115"/>
            <a:ext cx="4460240" cy="707886"/>
          </a:xfrm>
          <a:prstGeom prst="rect">
            <a:avLst/>
          </a:prstGeom>
          <a:noFill/>
        </p:spPr>
        <p:txBody>
          <a:bodyPr wrap="square">
            <a:spAutoFit/>
          </a:bodyPr>
          <a:lstStyle/>
          <a:p>
            <a:pPr algn="just"/>
            <a:r>
              <a:rPr lang="en-US" sz="2000" b="1"/>
              <a:t>Table : shows the instructions and the flag bits affected by them.</a:t>
            </a:r>
            <a:endParaRPr lang="en-IN" sz="2000" b="1"/>
          </a:p>
        </p:txBody>
      </p:sp>
      <p:sp>
        <p:nvSpPr>
          <p:cNvPr id="11" name="TextBox 10">
            <a:extLst>
              <a:ext uri="{FF2B5EF4-FFF2-40B4-BE49-F238E27FC236}">
                <a16:creationId xmlns:a16="http://schemas.microsoft.com/office/drawing/2014/main" id="{56074B61-8DE6-AB67-8BF0-9E9A6656D87F}"/>
              </a:ext>
            </a:extLst>
          </p:cNvPr>
          <p:cNvSpPr txBox="1"/>
          <p:nvPr/>
        </p:nvSpPr>
        <p:spPr>
          <a:xfrm>
            <a:off x="6238240" y="605890"/>
            <a:ext cx="5577840" cy="707886"/>
          </a:xfrm>
          <a:prstGeom prst="rect">
            <a:avLst/>
          </a:prstGeom>
          <a:noFill/>
        </p:spPr>
        <p:txBody>
          <a:bodyPr wrap="square">
            <a:spAutoFit/>
          </a:bodyPr>
          <a:lstStyle/>
          <a:p>
            <a:r>
              <a:rPr lang="en-US" sz="2000" b="1"/>
              <a:t>There are instructions that will make a conditional jump (branch) based on the status of the flag bits.</a:t>
            </a:r>
            <a:endParaRPr lang="en-IN" sz="2000" b="1"/>
          </a:p>
        </p:txBody>
      </p:sp>
    </p:spTree>
    <p:extLst>
      <p:ext uri="{BB962C8B-B14F-4D97-AF65-F5344CB8AC3E}">
        <p14:creationId xmlns:p14="http://schemas.microsoft.com/office/powerpoint/2010/main" val="661842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A828C7-D373-7208-C6EC-1EFF3C3C06BB}"/>
              </a:ext>
            </a:extLst>
          </p:cNvPr>
          <p:cNvPicPr>
            <a:picLocks noChangeAspect="1"/>
          </p:cNvPicPr>
          <p:nvPr/>
        </p:nvPicPr>
        <p:blipFill rotWithShape="1">
          <a:blip r:embed="rId2"/>
          <a:srcRect t="3250"/>
          <a:stretch/>
        </p:blipFill>
        <p:spPr>
          <a:xfrm>
            <a:off x="1135269" y="436880"/>
            <a:ext cx="6850491" cy="5863101"/>
          </a:xfrm>
          <a:prstGeom prst="rect">
            <a:avLst/>
          </a:prstGeom>
        </p:spPr>
      </p:pic>
    </p:spTree>
    <p:extLst>
      <p:ext uri="{BB962C8B-B14F-4D97-AF65-F5344CB8AC3E}">
        <p14:creationId xmlns:p14="http://schemas.microsoft.com/office/powerpoint/2010/main" val="1208090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6974006" y="6403479"/>
            <a:ext cx="4714164" cy="365125"/>
          </a:xfrm>
        </p:spPr>
        <p:txBody>
          <a:bodyPr/>
          <a:lstStyle/>
          <a:p>
            <a:r>
              <a:rPr lang="en-US"/>
              <a:t> </a:t>
            </a:r>
          </a:p>
        </p:txBody>
      </p:sp>
      <p:sp>
        <p:nvSpPr>
          <p:cNvPr id="3" name="Rectangle 2"/>
          <p:cNvSpPr/>
          <p:nvPr/>
        </p:nvSpPr>
        <p:spPr>
          <a:xfrm>
            <a:off x="4283645" y="555725"/>
            <a:ext cx="3624710" cy="584775"/>
          </a:xfrm>
          <a:prstGeom prst="rect">
            <a:avLst/>
          </a:prstGeom>
        </p:spPr>
        <p:txBody>
          <a:bodyPr wrap="none">
            <a:spAutoFit/>
          </a:bodyPr>
          <a:lstStyle/>
          <a:p>
            <a:r>
              <a:rPr lang="en-US" sz="3200" b="1">
                <a:latin typeface="LiberationSerif-Bold"/>
              </a:rPr>
              <a:t>ARM Data Format</a:t>
            </a:r>
            <a:endParaRPr lang="en-US" sz="3200"/>
          </a:p>
        </p:txBody>
      </p:sp>
      <p:sp>
        <p:nvSpPr>
          <p:cNvPr id="4" name="Rectangle 3"/>
          <p:cNvSpPr/>
          <p:nvPr/>
        </p:nvSpPr>
        <p:spPr>
          <a:xfrm>
            <a:off x="837061" y="1140500"/>
            <a:ext cx="10285863" cy="5262979"/>
          </a:xfrm>
          <a:prstGeom prst="rect">
            <a:avLst/>
          </a:prstGeom>
        </p:spPr>
        <p:txBody>
          <a:bodyPr wrap="square">
            <a:spAutoFit/>
          </a:bodyPr>
          <a:lstStyle/>
          <a:p>
            <a:r>
              <a:rPr lang="en-US" sz="2400" b="1">
                <a:latin typeface="LiberationSerif-Bold"/>
              </a:rPr>
              <a:t>ARM data type</a:t>
            </a:r>
          </a:p>
          <a:p>
            <a:r>
              <a:rPr lang="en-US" sz="2400">
                <a:latin typeface="LiberationSerif"/>
              </a:rPr>
              <a:t>ARM has four data types. They are bit, byte (8-bit), half-word (16-bit) and word (32 bit).</a:t>
            </a:r>
          </a:p>
          <a:p>
            <a:r>
              <a:rPr lang="en-US" sz="2400" b="1">
                <a:latin typeface="LiberationSerif"/>
              </a:rPr>
              <a:t>Data format representation</a:t>
            </a:r>
          </a:p>
          <a:p>
            <a:r>
              <a:rPr lang="en-US" sz="2400">
                <a:latin typeface="LiberationSerif"/>
              </a:rPr>
              <a:t>There are several ways to represent a byte of data in the ARM assembler. The numbers can be in hex, binary, decimal, or ASCII formats.  </a:t>
            </a:r>
          </a:p>
          <a:p>
            <a:r>
              <a:rPr lang="en-US" sz="2400" b="1">
                <a:latin typeface="LiberationSerif"/>
              </a:rPr>
              <a:t>Hex numbers</a:t>
            </a:r>
          </a:p>
          <a:p>
            <a:r>
              <a:rPr lang="en-US" sz="2400">
                <a:latin typeface="LiberationSerif"/>
              </a:rPr>
              <a:t>To represent Hex numbers in an ARM assembler we put 0x (or 0X) in front of the number  </a:t>
            </a:r>
          </a:p>
          <a:p>
            <a:r>
              <a:rPr lang="en-US" sz="2400">
                <a:latin typeface="LiberationSerif"/>
              </a:rPr>
              <a:t>MOV R1,#0x99</a:t>
            </a:r>
          </a:p>
          <a:p>
            <a:r>
              <a:rPr lang="en-US" sz="2400" b="1">
                <a:latin typeface="LiberationSerif"/>
              </a:rPr>
              <a:t>Decimal numbers</a:t>
            </a:r>
          </a:p>
          <a:p>
            <a:r>
              <a:rPr lang="en-US" sz="2400">
                <a:latin typeface="LiberationSerif"/>
              </a:rPr>
              <a:t>To indicate decimal numbers in some ARM assemblers such as </a:t>
            </a:r>
            <a:r>
              <a:rPr lang="en-US" sz="2400" err="1">
                <a:latin typeface="LiberationSerif"/>
              </a:rPr>
              <a:t>Keil</a:t>
            </a:r>
            <a:r>
              <a:rPr lang="en-US" sz="2400">
                <a:latin typeface="LiberationSerif"/>
              </a:rPr>
              <a:t> we simply use the decimal (e.g., 12) and nothing before or after it.  </a:t>
            </a:r>
          </a:p>
          <a:p>
            <a:r>
              <a:rPr lang="en-US" sz="2400">
                <a:latin typeface="LiberationSerif"/>
              </a:rPr>
              <a:t>MOV R7,#12</a:t>
            </a:r>
          </a:p>
        </p:txBody>
      </p:sp>
    </p:spTree>
    <p:extLst>
      <p:ext uri="{BB962C8B-B14F-4D97-AF65-F5344CB8AC3E}">
        <p14:creationId xmlns:p14="http://schemas.microsoft.com/office/powerpoint/2010/main" val="29579006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7083188" y="6247168"/>
            <a:ext cx="4727812" cy="365125"/>
          </a:xfrm>
        </p:spPr>
        <p:txBody>
          <a:bodyPr/>
          <a:lstStyle/>
          <a:p>
            <a:r>
              <a:rPr lang="en-US"/>
              <a:t> </a:t>
            </a:r>
          </a:p>
        </p:txBody>
      </p:sp>
      <p:sp>
        <p:nvSpPr>
          <p:cNvPr id="3" name="Rectangle 2"/>
          <p:cNvSpPr/>
          <p:nvPr/>
        </p:nvSpPr>
        <p:spPr>
          <a:xfrm>
            <a:off x="491320" y="241318"/>
            <a:ext cx="10317707" cy="4832092"/>
          </a:xfrm>
          <a:prstGeom prst="rect">
            <a:avLst/>
          </a:prstGeom>
        </p:spPr>
        <p:txBody>
          <a:bodyPr wrap="square">
            <a:spAutoFit/>
          </a:bodyPr>
          <a:lstStyle/>
          <a:p>
            <a:pPr algn="just"/>
            <a:r>
              <a:rPr lang="en-US" sz="2400" b="1" i="1">
                <a:latin typeface="LiberationSerif-BoldItalic"/>
              </a:rPr>
              <a:t>Binary numbers</a:t>
            </a:r>
          </a:p>
          <a:p>
            <a:pPr algn="just"/>
            <a:r>
              <a:rPr lang="en-US" sz="2400">
                <a:latin typeface="LiberationSerif"/>
              </a:rPr>
              <a:t>To represent binary numbers in an ARM assembler we put 2_ in front of the number.  </a:t>
            </a:r>
          </a:p>
          <a:p>
            <a:pPr algn="just"/>
            <a:r>
              <a:rPr lang="en-US" sz="2400">
                <a:latin typeface="LiberationSerif"/>
              </a:rPr>
              <a:t>MOV R6,#2_10011001</a:t>
            </a:r>
          </a:p>
          <a:p>
            <a:pPr algn="just"/>
            <a:r>
              <a:rPr lang="en-US" sz="2400" b="1" i="1"/>
              <a:t>Numbers in any base between 2 and 9</a:t>
            </a:r>
          </a:p>
          <a:p>
            <a:pPr algn="just"/>
            <a:r>
              <a:rPr lang="en-US" sz="2400"/>
              <a:t>To indicate a number in any base n between 2 and 9 in an ARM assembler we simply use the n_ in front of it.</a:t>
            </a:r>
          </a:p>
          <a:p>
            <a:pPr algn="just"/>
            <a:r>
              <a:rPr lang="en-US" sz="2400" b="1" i="1"/>
              <a:t>ASCII characters</a:t>
            </a:r>
          </a:p>
          <a:p>
            <a:pPr algn="just"/>
            <a:r>
              <a:rPr lang="en-US" sz="2400"/>
              <a:t>To represent ASCII data in an ARM assembler we use single quotes as follows:</a:t>
            </a:r>
          </a:p>
          <a:p>
            <a:pPr algn="just"/>
            <a:r>
              <a:rPr lang="en-US" sz="2400"/>
              <a:t>LDR R3,#‘2’ ;R3 = 00110010 or 32 in hex.  ASCII of 2. </a:t>
            </a:r>
          </a:p>
          <a:p>
            <a:pPr algn="just"/>
            <a:r>
              <a:rPr lang="en-US" sz="2400"/>
              <a:t>To represent a string, double quotes are used; and for defining ASCII strings (more than one character), we use the DCB directive.</a:t>
            </a:r>
          </a:p>
          <a:p>
            <a:pPr algn="just"/>
            <a:endParaRPr lang="en-US" sz="2000"/>
          </a:p>
        </p:txBody>
      </p:sp>
    </p:spTree>
    <p:extLst>
      <p:ext uri="{BB962C8B-B14F-4D97-AF65-F5344CB8AC3E}">
        <p14:creationId xmlns:p14="http://schemas.microsoft.com/office/powerpoint/2010/main" val="1783006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5718" y="710853"/>
            <a:ext cx="8898341" cy="5324535"/>
          </a:xfrm>
          <a:prstGeom prst="rect">
            <a:avLst/>
          </a:prstGeom>
        </p:spPr>
        <p:txBody>
          <a:bodyPr wrap="square">
            <a:spAutoFit/>
          </a:bodyPr>
          <a:lstStyle/>
          <a:p>
            <a:pPr algn="just"/>
            <a:r>
              <a:rPr lang="en-US" sz="2000" b="1">
                <a:latin typeface="Times New Roman" panose="02020603050405020304" pitchFamily="18" charset="0"/>
                <a:cs typeface="Times New Roman" panose="02020603050405020304" pitchFamily="18" charset="0"/>
              </a:rPr>
              <a:t>ARM assembly language module</a:t>
            </a:r>
          </a:p>
          <a:p>
            <a:pPr algn="just"/>
            <a:r>
              <a:rPr lang="en-US" sz="2000">
                <a:latin typeface="Times New Roman" panose="02020603050405020304" pitchFamily="18" charset="0"/>
                <a:cs typeface="Times New Roman" panose="02020603050405020304" pitchFamily="18" charset="0"/>
              </a:rPr>
              <a:t>An ARM assembly language module has several constituent parts. These are:</a:t>
            </a:r>
          </a:p>
          <a:p>
            <a:pPr marL="342900" indent="-34290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Extensible Linking Format (ELF) sections (defined by the AREA directive).</a:t>
            </a:r>
          </a:p>
          <a:p>
            <a:pPr marL="342900" indent="-34290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Application entry (defined by the ENTRY directive).</a:t>
            </a:r>
          </a:p>
          <a:p>
            <a:pPr marL="342900" indent="-34290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Program end (defined by the END directive).</a:t>
            </a:r>
          </a:p>
          <a:p>
            <a:pPr algn="just"/>
            <a:r>
              <a:rPr lang="en-US" sz="2000" b="1">
                <a:latin typeface="Times New Roman" panose="02020603050405020304" pitchFamily="18" charset="0"/>
                <a:cs typeface="Times New Roman" panose="02020603050405020304" pitchFamily="18" charset="0"/>
              </a:rPr>
              <a:t>Assembler Directives</a:t>
            </a:r>
          </a:p>
          <a:p>
            <a:pPr marL="342900" indent="-34290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Assembler directives are the commands to the assembler that direct the assembly</a:t>
            </a:r>
          </a:p>
          <a:p>
            <a:pPr algn="just"/>
            <a:r>
              <a:rPr lang="en-US" sz="2000">
                <a:latin typeface="Times New Roman" panose="02020603050405020304" pitchFamily="18" charset="0"/>
                <a:cs typeface="Times New Roman" panose="02020603050405020304" pitchFamily="18" charset="0"/>
              </a:rPr>
              <a:t>process.</a:t>
            </a:r>
          </a:p>
          <a:p>
            <a:pPr marL="342900" indent="-342900" algn="just">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They do not generate any machine code i.e. they do not contribute to the final size</a:t>
            </a:r>
          </a:p>
          <a:p>
            <a:pPr algn="just"/>
            <a:r>
              <a:rPr lang="en-US" sz="2000">
                <a:latin typeface="Times New Roman" panose="02020603050405020304" pitchFamily="18" charset="0"/>
                <a:cs typeface="Times New Roman" panose="02020603050405020304" pitchFamily="18" charset="0"/>
              </a:rPr>
              <a:t>of machine code and they are assembler specific</a:t>
            </a:r>
          </a:p>
          <a:p>
            <a:pPr algn="just"/>
            <a:r>
              <a:rPr lang="en-US" sz="2000" b="1">
                <a:latin typeface="Times New Roman" panose="02020603050405020304" pitchFamily="18" charset="0"/>
                <a:cs typeface="Times New Roman" panose="02020603050405020304" pitchFamily="18" charset="0"/>
              </a:rPr>
              <a:t>AREA:</a:t>
            </a:r>
          </a:p>
          <a:p>
            <a:pPr algn="just"/>
            <a:r>
              <a:rPr lang="en-US" sz="2000">
                <a:latin typeface="Times New Roman" panose="02020603050405020304" pitchFamily="18" charset="0"/>
                <a:cs typeface="Times New Roman" panose="02020603050405020304" pitchFamily="18" charset="0"/>
              </a:rPr>
              <a:t>The AREA directive tells the assembler to define a new section of memory. The memory can be code (instructions) or data and can have attributes such as READONLY, READWRITE and so on. This is used to define one or more blocks of indivisible memory for code or data to be used by the linker. The following is the format:</a:t>
            </a:r>
          </a:p>
          <a:p>
            <a:pPr algn="just"/>
            <a:r>
              <a:rPr lang="en-US" sz="2000">
                <a:latin typeface="Times New Roman" panose="02020603050405020304" pitchFamily="18" charset="0"/>
                <a:cs typeface="Times New Roman" panose="02020603050405020304" pitchFamily="18" charset="0"/>
              </a:rPr>
              <a:t>AREA </a:t>
            </a:r>
            <a:r>
              <a:rPr lang="en-US" sz="2000" err="1">
                <a:latin typeface="Times New Roman" panose="02020603050405020304" pitchFamily="18" charset="0"/>
                <a:cs typeface="Times New Roman" panose="02020603050405020304" pitchFamily="18" charset="0"/>
              </a:rPr>
              <a:t>sectionname</a:t>
            </a:r>
            <a:r>
              <a:rPr lang="en-US" sz="2000">
                <a:latin typeface="Times New Roman" panose="02020603050405020304" pitchFamily="18" charset="0"/>
                <a:cs typeface="Times New Roman" panose="02020603050405020304" pitchFamily="18" charset="0"/>
              </a:rPr>
              <a:t> attribute, attribute, …</a:t>
            </a:r>
          </a:p>
        </p:txBody>
      </p:sp>
      <p:sp>
        <p:nvSpPr>
          <p:cNvPr id="3" name="Footer Placeholder 2"/>
          <p:cNvSpPr>
            <a:spLocks noGrp="1"/>
          </p:cNvSpPr>
          <p:nvPr>
            <p:ph type="ftr" sz="quarter" idx="11"/>
          </p:nvPr>
        </p:nvSpPr>
        <p:spPr>
          <a:xfrm>
            <a:off x="6946710" y="6274464"/>
            <a:ext cx="4891586" cy="365125"/>
          </a:xfrm>
        </p:spPr>
        <p:txBody>
          <a:bodyPr/>
          <a:lstStyle/>
          <a:p>
            <a:r>
              <a:rPr lang="en-US"/>
              <a:t> </a:t>
            </a:r>
          </a:p>
        </p:txBody>
      </p:sp>
    </p:spTree>
    <p:extLst>
      <p:ext uri="{BB962C8B-B14F-4D97-AF65-F5344CB8AC3E}">
        <p14:creationId xmlns:p14="http://schemas.microsoft.com/office/powerpoint/2010/main" val="1233780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87356" y="872885"/>
            <a:ext cx="9894626" cy="4893647"/>
          </a:xfrm>
          <a:prstGeom prst="rect">
            <a:avLst/>
          </a:prstGeom>
        </p:spPr>
        <p:txBody>
          <a:bodyPr wrap="square">
            <a:spAutoFit/>
          </a:bodyPr>
          <a:lstStyle/>
          <a:p>
            <a:pPr algn="just"/>
            <a:r>
              <a:rPr lang="en-US" sz="2400">
                <a:latin typeface="Times New Roman" panose="02020603050405020304" pitchFamily="18" charset="0"/>
              </a:rPr>
              <a:t>The following line defines a new area named </a:t>
            </a:r>
            <a:r>
              <a:rPr lang="en-US" sz="2400" err="1">
                <a:latin typeface="Times New Roman" panose="02020603050405020304" pitchFamily="18" charset="0"/>
              </a:rPr>
              <a:t>mycode</a:t>
            </a:r>
            <a:r>
              <a:rPr lang="en-US" sz="2400">
                <a:latin typeface="Times New Roman" panose="02020603050405020304" pitchFamily="18" charset="0"/>
              </a:rPr>
              <a:t> which has CODE and</a:t>
            </a:r>
          </a:p>
          <a:p>
            <a:pPr algn="just"/>
            <a:r>
              <a:rPr lang="en-US" sz="2400">
                <a:latin typeface="Times New Roman" panose="02020603050405020304" pitchFamily="18" charset="0"/>
              </a:rPr>
              <a:t>REASDONLY attributes:</a:t>
            </a:r>
          </a:p>
          <a:p>
            <a:pPr algn="just"/>
            <a:r>
              <a:rPr lang="en-US" sz="2400">
                <a:latin typeface="Times New Roman" panose="02020603050405020304" pitchFamily="18" charset="0"/>
              </a:rPr>
              <a:t>AREA </a:t>
            </a:r>
            <a:r>
              <a:rPr lang="en-US" sz="2400" err="1">
                <a:latin typeface="Times New Roman" panose="02020603050405020304" pitchFamily="18" charset="0"/>
              </a:rPr>
              <a:t>mycode</a:t>
            </a:r>
            <a:r>
              <a:rPr lang="en-US" sz="2400">
                <a:latin typeface="Times New Roman" panose="02020603050405020304" pitchFamily="18" charset="0"/>
              </a:rPr>
              <a:t>, CODE, READONLY</a:t>
            </a:r>
          </a:p>
          <a:p>
            <a:pPr algn="just"/>
            <a:r>
              <a:rPr lang="en-US" sz="2400">
                <a:latin typeface="Times New Roman" panose="02020603050405020304" pitchFamily="18" charset="0"/>
              </a:rPr>
              <a:t>Commonly used attributes are CODE, DATA, READONLY, READWRITE</a:t>
            </a:r>
          </a:p>
          <a:p>
            <a:pPr algn="just"/>
            <a:r>
              <a:rPr lang="en-US" sz="2400" b="1">
                <a:latin typeface="Times New Roman" panose="02020603050405020304" pitchFamily="18" charset="0"/>
              </a:rPr>
              <a:t>READONLY:</a:t>
            </a:r>
          </a:p>
          <a:p>
            <a:pPr algn="just"/>
            <a:r>
              <a:rPr lang="en-US" sz="2400">
                <a:latin typeface="Times New Roman" panose="02020603050405020304" pitchFamily="18" charset="0"/>
              </a:rPr>
              <a:t>It is an attribute given to an area of memory which can only be read from. It is by default for CODE. This area is used to write the instructions.</a:t>
            </a:r>
          </a:p>
          <a:p>
            <a:pPr algn="just"/>
            <a:r>
              <a:rPr lang="en-US" sz="2400" b="1">
                <a:latin typeface="Times New Roman" panose="02020603050405020304" pitchFamily="18" charset="0"/>
              </a:rPr>
              <a:t>READWRITE:</a:t>
            </a:r>
          </a:p>
          <a:p>
            <a:pPr algn="just"/>
            <a:r>
              <a:rPr lang="en-US" sz="2400">
                <a:latin typeface="Times New Roman" panose="02020603050405020304" pitchFamily="18" charset="0"/>
              </a:rPr>
              <a:t>It is attribute given to an area of memory which can be read from and written to. It is by default for DATA.</a:t>
            </a:r>
          </a:p>
          <a:p>
            <a:pPr algn="just"/>
            <a:r>
              <a:rPr lang="en-US" sz="2400" b="1">
                <a:latin typeface="Times New Roman" panose="02020603050405020304" pitchFamily="18" charset="0"/>
              </a:rPr>
              <a:t>CODE:</a:t>
            </a:r>
          </a:p>
          <a:p>
            <a:pPr algn="just"/>
            <a:r>
              <a:rPr lang="en-US" sz="2400">
                <a:latin typeface="Times New Roman" panose="02020603050405020304" pitchFamily="18" charset="0"/>
              </a:rPr>
              <a:t>It is an attribute given to an area of memory used for executable machine instructions. It is by default READONLY memory.</a:t>
            </a:r>
          </a:p>
        </p:txBody>
      </p:sp>
      <p:sp>
        <p:nvSpPr>
          <p:cNvPr id="4" name="Footer Placeholder 3"/>
          <p:cNvSpPr>
            <a:spLocks noGrp="1"/>
          </p:cNvSpPr>
          <p:nvPr>
            <p:ph type="ftr" sz="quarter" idx="11"/>
          </p:nvPr>
        </p:nvSpPr>
        <p:spPr>
          <a:xfrm>
            <a:off x="6919415" y="6288111"/>
            <a:ext cx="4659573" cy="365125"/>
          </a:xfrm>
        </p:spPr>
        <p:txBody>
          <a:bodyPr/>
          <a:lstStyle/>
          <a:p>
            <a:r>
              <a:rPr lang="en-US"/>
              <a:t> </a:t>
            </a:r>
          </a:p>
        </p:txBody>
      </p:sp>
    </p:spTree>
    <p:extLst>
      <p:ext uri="{BB962C8B-B14F-4D97-AF65-F5344CB8AC3E}">
        <p14:creationId xmlns:p14="http://schemas.microsoft.com/office/powerpoint/2010/main" val="33461328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7480" y="338093"/>
            <a:ext cx="9444251" cy="5632311"/>
          </a:xfrm>
          <a:prstGeom prst="rect">
            <a:avLst/>
          </a:prstGeom>
        </p:spPr>
        <p:txBody>
          <a:bodyPr wrap="square">
            <a:spAutoFit/>
          </a:bodyPr>
          <a:lstStyle/>
          <a:p>
            <a:pPr algn="just"/>
            <a:r>
              <a:rPr lang="en-US" sz="2400" b="1">
                <a:latin typeface="Times New Roman" panose="02020603050405020304" pitchFamily="18" charset="0"/>
                <a:cs typeface="Times New Roman" panose="02020603050405020304" pitchFamily="18" charset="0"/>
              </a:rPr>
              <a:t>DATA:</a:t>
            </a:r>
          </a:p>
          <a:p>
            <a:pPr algn="just"/>
            <a:r>
              <a:rPr lang="en-US" sz="2400">
                <a:latin typeface="Times New Roman" panose="02020603050405020304" pitchFamily="18" charset="0"/>
                <a:cs typeface="Times New Roman" panose="02020603050405020304" pitchFamily="18" charset="0"/>
              </a:rPr>
              <a:t>It is an attribute given to an area of memory used for data and no instructions can be placed in this area. It is by default READWRITE memory.</a:t>
            </a:r>
          </a:p>
          <a:p>
            <a:pPr algn="just"/>
            <a:r>
              <a:rPr lang="en-US" sz="2400" b="1">
                <a:latin typeface="Times New Roman" panose="02020603050405020304" pitchFamily="18" charset="0"/>
                <a:cs typeface="Times New Roman" panose="02020603050405020304" pitchFamily="18" charset="0"/>
              </a:rPr>
              <a:t>ALIGN:</a:t>
            </a:r>
          </a:p>
          <a:p>
            <a:pPr algn="just"/>
            <a:r>
              <a:rPr lang="en-US" sz="2400">
                <a:latin typeface="Times New Roman" panose="02020603050405020304" pitchFamily="18" charset="0"/>
                <a:cs typeface="Times New Roman" panose="02020603050405020304" pitchFamily="18" charset="0"/>
              </a:rPr>
              <a:t>It is used to indicate how memory should be allocated according to the addresses. When the ALIGN is used for CODE and READONLY, it is</a:t>
            </a:r>
          </a:p>
          <a:p>
            <a:pPr algn="just"/>
            <a:r>
              <a:rPr lang="en-US" sz="2400">
                <a:latin typeface="Times New Roman" panose="02020603050405020304" pitchFamily="18" charset="0"/>
                <a:cs typeface="Times New Roman" panose="02020603050405020304" pitchFamily="18" charset="0"/>
              </a:rPr>
              <a:t>aligned in 4-bytes address boundary by default since the ARM instructions are 32 bit word. If it is written as ALIGN = 3, it indicates that the information should be placed in memory with addresses of 2</a:t>
            </a:r>
            <a:r>
              <a:rPr lang="en-US" sz="2400" baseline="30000">
                <a:latin typeface="Times New Roman" panose="02020603050405020304" pitchFamily="18" charset="0"/>
                <a:cs typeface="Times New Roman" panose="02020603050405020304" pitchFamily="18" charset="0"/>
              </a:rPr>
              <a:t>3</a:t>
            </a:r>
            <a:r>
              <a:rPr lang="en-US" sz="2400">
                <a:latin typeface="Times New Roman" panose="02020603050405020304" pitchFamily="18" charset="0"/>
                <a:cs typeface="Times New Roman" panose="02020603050405020304" pitchFamily="18" charset="0"/>
              </a:rPr>
              <a:t>, that is for example 0x50000, 0x50008, 0x50010, 0x50018</a:t>
            </a:r>
          </a:p>
          <a:p>
            <a:pPr algn="just"/>
            <a:r>
              <a:rPr lang="en-US" sz="2400">
                <a:latin typeface="Times New Roman" panose="02020603050405020304" pitchFamily="18" charset="0"/>
                <a:cs typeface="Times New Roman" panose="02020603050405020304" pitchFamily="18" charset="0"/>
              </a:rPr>
              <a:t>and so on.</a:t>
            </a:r>
          </a:p>
          <a:p>
            <a:pPr algn="just"/>
            <a:r>
              <a:rPr lang="en-US" sz="2400" b="1">
                <a:latin typeface="Times New Roman" panose="02020603050405020304" pitchFamily="18" charset="0"/>
                <a:cs typeface="Times New Roman" panose="02020603050405020304" pitchFamily="18" charset="0"/>
              </a:rPr>
              <a:t>EXPORT:</a:t>
            </a:r>
          </a:p>
          <a:p>
            <a:pPr algn="just"/>
            <a:r>
              <a:rPr lang="en-US" sz="2400">
                <a:latin typeface="Times New Roman" panose="02020603050405020304" pitchFamily="18" charset="0"/>
                <a:cs typeface="Times New Roman" panose="02020603050405020304" pitchFamily="18" charset="0"/>
              </a:rPr>
              <a:t>The EXPORT directive declares a symbol that can be used by the linker to resolve symbol references in separate object and library files.</a:t>
            </a:r>
          </a:p>
        </p:txBody>
      </p:sp>
      <p:sp>
        <p:nvSpPr>
          <p:cNvPr id="4" name="Footer Placeholder 3"/>
          <p:cNvSpPr>
            <a:spLocks noGrp="1"/>
          </p:cNvSpPr>
          <p:nvPr>
            <p:ph type="ftr" sz="quarter" idx="11"/>
          </p:nvPr>
        </p:nvSpPr>
        <p:spPr>
          <a:xfrm>
            <a:off x="6933063" y="6315407"/>
            <a:ext cx="4932528" cy="365125"/>
          </a:xfrm>
        </p:spPr>
        <p:txBody>
          <a:bodyPr/>
          <a:lstStyle/>
          <a:p>
            <a:r>
              <a:rPr lang="en-US"/>
              <a:t> </a:t>
            </a:r>
          </a:p>
        </p:txBody>
      </p:sp>
    </p:spTree>
    <p:extLst>
      <p:ext uri="{BB962C8B-B14F-4D97-AF65-F5344CB8AC3E}">
        <p14:creationId xmlns:p14="http://schemas.microsoft.com/office/powerpoint/2010/main" val="2580492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9558" y="394481"/>
            <a:ext cx="10822675" cy="6186309"/>
          </a:xfrm>
          <a:prstGeom prst="rect">
            <a:avLst/>
          </a:prstGeom>
        </p:spPr>
        <p:txBody>
          <a:bodyPr wrap="square">
            <a:spAutoFit/>
          </a:bodyPr>
          <a:lstStyle/>
          <a:p>
            <a:pPr algn="just"/>
            <a:r>
              <a:rPr lang="en-US" sz="2200" b="1">
                <a:latin typeface="Times New Roman" panose="02020603050405020304" pitchFamily="18" charset="0"/>
              </a:rPr>
              <a:t>DCD (Define constant word):</a:t>
            </a:r>
          </a:p>
          <a:p>
            <a:pPr algn="just"/>
            <a:r>
              <a:rPr lang="en-US" sz="2200">
                <a:latin typeface="Times New Roman" panose="02020603050405020304" pitchFamily="18" charset="0"/>
              </a:rPr>
              <a:t>Allocates a word size memory and initializes the values. Allocates one or more words of memory, aligned on 4-byte boundaries and defines initial run time contents of the memory.</a:t>
            </a:r>
          </a:p>
          <a:p>
            <a:pPr algn="just"/>
            <a:r>
              <a:rPr lang="en-US" sz="2200" b="1">
                <a:latin typeface="Times New Roman" panose="02020603050405020304" pitchFamily="18" charset="0"/>
              </a:rPr>
              <a:t>ENTRY:</a:t>
            </a:r>
          </a:p>
          <a:p>
            <a:pPr algn="just"/>
            <a:r>
              <a:rPr lang="en-US" sz="2200">
                <a:latin typeface="Times New Roman" panose="02020603050405020304" pitchFamily="18" charset="0"/>
              </a:rPr>
              <a:t>The ENTRY directive declares an entry point to the program. It marks the first instruction to be executed. In applications using the C library, an entry point is also contained within the C library initialization code. Initialization code and exception handlers also contain entry points</a:t>
            </a:r>
          </a:p>
          <a:p>
            <a:pPr algn="just"/>
            <a:r>
              <a:rPr lang="en-US" sz="2200" b="1">
                <a:latin typeface="Times New Roman" panose="02020603050405020304" pitchFamily="18" charset="0"/>
              </a:rPr>
              <a:t>END:</a:t>
            </a:r>
          </a:p>
          <a:p>
            <a:pPr algn="just"/>
            <a:r>
              <a:rPr lang="en-US" sz="2200">
                <a:latin typeface="Times New Roman" panose="02020603050405020304" pitchFamily="18" charset="0"/>
              </a:rPr>
              <a:t>It indicates to the assembler the end of the source code. The END directive is the last line of the ARM assembly program and anything after the END directive in the source file is ignored by the assembler.</a:t>
            </a:r>
          </a:p>
          <a:p>
            <a:pPr algn="just"/>
            <a:r>
              <a:rPr lang="en-US" sz="2200" b="1">
                <a:latin typeface="Times New Roman" panose="02020603050405020304" pitchFamily="18" charset="0"/>
              </a:rPr>
              <a:t>EQU:</a:t>
            </a:r>
          </a:p>
          <a:p>
            <a:pPr algn="just"/>
            <a:r>
              <a:rPr lang="en-US" sz="2200">
                <a:latin typeface="Times New Roman" panose="02020603050405020304" pitchFamily="18" charset="0"/>
              </a:rPr>
              <a:t>Associate a symbolic name to a numeric constant.</a:t>
            </a:r>
          </a:p>
          <a:p>
            <a:r>
              <a:rPr lang="en-US" sz="2200" b="1">
                <a:latin typeface="Times New Roman" panose="02020603050405020304" pitchFamily="18" charset="0"/>
              </a:rPr>
              <a:t>RN (equate)</a:t>
            </a:r>
          </a:p>
          <a:p>
            <a:r>
              <a:rPr lang="en-US" sz="2200">
                <a:latin typeface="Times New Roman" panose="02020603050405020304" pitchFamily="18" charset="0"/>
              </a:rPr>
              <a:t>This is used to define a name for a register. The RN directive does not set aside a </a:t>
            </a:r>
            <a:r>
              <a:rPr lang="en-US" sz="2200" err="1">
                <a:latin typeface="Times New Roman" panose="02020603050405020304" pitchFamily="18" charset="0"/>
              </a:rPr>
              <a:t>seperate</a:t>
            </a:r>
            <a:r>
              <a:rPr lang="en-US" sz="2200">
                <a:latin typeface="Times New Roman" panose="02020603050405020304" pitchFamily="18" charset="0"/>
              </a:rPr>
              <a:t> storage for the name, but associates a register with that name. It improves the</a:t>
            </a:r>
          </a:p>
          <a:p>
            <a:r>
              <a:rPr lang="en-US" sz="2200">
                <a:latin typeface="Times New Roman" panose="02020603050405020304" pitchFamily="18" charset="0"/>
              </a:rPr>
              <a:t>clarity.</a:t>
            </a:r>
          </a:p>
          <a:p>
            <a:r>
              <a:rPr lang="en-US" sz="2200">
                <a:latin typeface="Times New Roman" panose="02020603050405020304" pitchFamily="18" charset="0"/>
              </a:rPr>
              <a:t>VAL1 RN R1 	;define VAL1 as a name for R1</a:t>
            </a:r>
          </a:p>
        </p:txBody>
      </p:sp>
      <p:sp>
        <p:nvSpPr>
          <p:cNvPr id="4" name="Footer Placeholder 3"/>
          <p:cNvSpPr>
            <a:spLocks noGrp="1"/>
          </p:cNvSpPr>
          <p:nvPr>
            <p:ph type="ftr" sz="quarter" idx="11"/>
          </p:nvPr>
        </p:nvSpPr>
        <p:spPr>
          <a:xfrm>
            <a:off x="6782937" y="6413137"/>
            <a:ext cx="4891586" cy="365125"/>
          </a:xfrm>
        </p:spPr>
        <p:txBody>
          <a:bodyPr/>
          <a:lstStyle/>
          <a:p>
            <a:r>
              <a:rPr lang="en-US"/>
              <a:t> </a:t>
            </a:r>
          </a:p>
        </p:txBody>
      </p:sp>
    </p:spTree>
    <p:extLst>
      <p:ext uri="{BB962C8B-B14F-4D97-AF65-F5344CB8AC3E}">
        <p14:creationId xmlns:p14="http://schemas.microsoft.com/office/powerpoint/2010/main" val="2229016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icrocontroller.jpg"/>
          <p:cNvPicPr>
            <a:picLocks noGrp="1"/>
          </p:cNvPicPr>
          <p:nvPr>
            <p:ph idx="1"/>
          </p:nvPr>
        </p:nvPicPr>
        <p:blipFill>
          <a:blip r:embed="rId2" cstate="print"/>
          <a:stretch>
            <a:fillRect/>
          </a:stretch>
        </p:blipFill>
        <p:spPr>
          <a:xfrm>
            <a:off x="1627495" y="723331"/>
            <a:ext cx="8417257" cy="3515123"/>
          </a:xfrm>
          <a:prstGeom prst="rect">
            <a:avLst/>
          </a:prstGeom>
        </p:spPr>
      </p:pic>
      <p:sp>
        <p:nvSpPr>
          <p:cNvPr id="2" name="Rectangle 1"/>
          <p:cNvSpPr/>
          <p:nvPr/>
        </p:nvSpPr>
        <p:spPr>
          <a:xfrm>
            <a:off x="2418762" y="4400972"/>
            <a:ext cx="719070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US" sz="1800" b="1" i="0" u="none" strike="noStrike" kern="1200" cap="none" spc="0" normalizeH="0" baseline="0" noProof="0">
                <a:ln>
                  <a:noFill/>
                </a:ln>
                <a:solidFill>
                  <a:srgbClr val="5B9BD5"/>
                </a:solidFill>
                <a:effectLst/>
                <a:uLnTx/>
                <a:uFillTx/>
                <a:latin typeface="Calibri" panose="020F0502020204030204" pitchFamily="34" charset="0"/>
                <a:ea typeface="Calibri" panose="020F0502020204030204" pitchFamily="34" charset="0"/>
                <a:cs typeface="Arial" panose="020B0604020202020204" pitchFamily="34" charset="0"/>
              </a:rPr>
              <a:t>Simplified View of the Internal Parts of Microcontrollers (SOC)</a:t>
            </a:r>
          </a:p>
        </p:txBody>
      </p:sp>
      <p:sp>
        <p:nvSpPr>
          <p:cNvPr id="4" name="Footer Placeholder 3"/>
          <p:cNvSpPr>
            <a:spLocks noGrp="1"/>
          </p:cNvSpPr>
          <p:nvPr>
            <p:ph type="ftr" sz="quarter" idx="11"/>
          </p:nvPr>
        </p:nvSpPr>
        <p:spPr>
          <a:xfrm>
            <a:off x="6892119" y="6123543"/>
            <a:ext cx="4673221"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p>
        </p:txBody>
      </p:sp>
      <p:sp>
        <p:nvSpPr>
          <p:cNvPr id="7" name="Rectangle 6"/>
          <p:cNvSpPr/>
          <p:nvPr/>
        </p:nvSpPr>
        <p:spPr>
          <a:xfrm>
            <a:off x="818866" y="4846759"/>
            <a:ext cx="10746474" cy="1200329"/>
          </a:xfrm>
          <a:prstGeom prst="rect">
            <a:avLst/>
          </a:prstGeom>
        </p:spPr>
        <p:txBody>
          <a:bodyPr wrap="square">
            <a:spAutoFit/>
          </a:bodyPr>
          <a:lstStyle/>
          <a:p>
            <a:r>
              <a:rPr lang="en-US" sz="2400">
                <a:latin typeface="Times New Roman" panose="02020603050405020304" pitchFamily="18" charset="0"/>
                <a:cs typeface="Times New Roman" panose="02020603050405020304" pitchFamily="18" charset="0"/>
              </a:rPr>
              <a:t>In microcontroller, CPU, RAM, ROM, and I/</a:t>
            </a:r>
            <a:r>
              <a:rPr lang="en-US" sz="2400" err="1">
                <a:latin typeface="Times New Roman" panose="02020603050405020304" pitchFamily="18" charset="0"/>
                <a:cs typeface="Times New Roman" panose="02020603050405020304" pitchFamily="18" charset="0"/>
              </a:rPr>
              <a:t>Os</a:t>
            </a:r>
            <a:r>
              <a:rPr lang="en-US" sz="2400">
                <a:latin typeface="Times New Roman" panose="02020603050405020304" pitchFamily="18" charset="0"/>
                <a:cs typeface="Times New Roman" panose="02020603050405020304" pitchFamily="18" charset="0"/>
              </a:rPr>
              <a:t>, are put together on a single IC chip and it is called </a:t>
            </a:r>
            <a:r>
              <a:rPr lang="en-US" sz="2400" i="1">
                <a:latin typeface="Times New Roman" panose="02020603050405020304" pitchFamily="18" charset="0"/>
                <a:cs typeface="Times New Roman" panose="02020603050405020304" pitchFamily="18" charset="0"/>
              </a:rPr>
              <a:t>microcontroller</a:t>
            </a:r>
            <a:r>
              <a:rPr lang="en-US" sz="2400">
                <a:latin typeface="Times New Roman" panose="02020603050405020304" pitchFamily="18" charset="0"/>
                <a:cs typeface="Times New Roman" panose="02020603050405020304" pitchFamily="18" charset="0"/>
              </a:rPr>
              <a:t>. SOC (System on Chip) and MCU (Micro Controller Unit) are other names used to refer to microcontrollers.</a:t>
            </a:r>
          </a:p>
        </p:txBody>
      </p:sp>
    </p:spTree>
    <p:extLst>
      <p:ext uri="{BB962C8B-B14F-4D97-AF65-F5344CB8AC3E}">
        <p14:creationId xmlns:p14="http://schemas.microsoft.com/office/powerpoint/2010/main" val="14605410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6810233" y="6315407"/>
            <a:ext cx="4796050" cy="365125"/>
          </a:xfrm>
        </p:spPr>
        <p:txBody>
          <a:bodyPr/>
          <a:lstStyle/>
          <a:p>
            <a:r>
              <a:rPr lang="en-US"/>
              <a:t> </a:t>
            </a:r>
          </a:p>
        </p:txBody>
      </p:sp>
      <p:sp>
        <p:nvSpPr>
          <p:cNvPr id="7" name="Rectangle 6"/>
          <p:cNvSpPr/>
          <p:nvPr/>
        </p:nvSpPr>
        <p:spPr>
          <a:xfrm>
            <a:off x="878005" y="450596"/>
            <a:ext cx="10258567" cy="5632311"/>
          </a:xfrm>
          <a:prstGeom prst="rect">
            <a:avLst/>
          </a:prstGeom>
        </p:spPr>
        <p:txBody>
          <a:bodyPr wrap="square">
            <a:spAutoFit/>
          </a:bodyPr>
          <a:lstStyle/>
          <a:p>
            <a:pPr algn="just"/>
            <a:r>
              <a:rPr lang="en-US" sz="2000" b="1">
                <a:latin typeface="Times New Roman" panose="02020603050405020304" pitchFamily="18" charset="0"/>
              </a:rPr>
              <a:t>SPACE directive</a:t>
            </a:r>
          </a:p>
          <a:p>
            <a:pPr algn="just"/>
            <a:r>
              <a:rPr lang="en-US" sz="2000">
                <a:latin typeface="Times New Roman" panose="02020603050405020304" pitchFamily="18" charset="0"/>
              </a:rPr>
              <a:t>Using the SPACE directive we can allocate memory for variables.  </a:t>
            </a:r>
          </a:p>
          <a:p>
            <a:pPr algn="just"/>
            <a:r>
              <a:rPr lang="en-US" sz="2000">
                <a:latin typeface="Times New Roman" panose="02020603050405020304" pitchFamily="18" charset="0"/>
              </a:rPr>
              <a:t>LONG_VAR SPACE 4 	;Allocate 4 bytes</a:t>
            </a:r>
          </a:p>
          <a:p>
            <a:pPr algn="just"/>
            <a:r>
              <a:rPr lang="en-US" sz="2000">
                <a:latin typeface="Times New Roman" panose="02020603050405020304" pitchFamily="18" charset="0"/>
              </a:rPr>
              <a:t>OUR_ALFA SPACE 2 	;Allocate 2 bytes</a:t>
            </a:r>
          </a:p>
          <a:p>
            <a:endParaRPr lang="en-US" sz="2000" b="1" i="1"/>
          </a:p>
          <a:p>
            <a:r>
              <a:rPr lang="en-US" sz="2000" b="1" i="1"/>
              <a:t>Pseudo Instructions:</a:t>
            </a:r>
          </a:p>
          <a:p>
            <a:pPr algn="just"/>
            <a:r>
              <a:rPr lang="en-US" sz="2000" b="1"/>
              <a:t>LDR Pseudo Instruction</a:t>
            </a:r>
          </a:p>
          <a:p>
            <a:pPr algn="just"/>
            <a:r>
              <a:rPr lang="en-US" sz="2000"/>
              <a:t> </a:t>
            </a:r>
            <a:r>
              <a:rPr lang="en-US" sz="2000">
                <a:latin typeface="Times New Roman" panose="02020603050405020304" pitchFamily="18" charset="0"/>
              </a:rPr>
              <a:t>LDR Rd,=32-bit_immidiate_value </a:t>
            </a:r>
          </a:p>
          <a:p>
            <a:pPr algn="just"/>
            <a:r>
              <a:rPr lang="en-US" sz="2000">
                <a:latin typeface="Times New Roman" panose="02020603050405020304" pitchFamily="18" charset="0"/>
              </a:rPr>
              <a:t> Notice the = sign used in the syntax. The following pseudo-instruction loads R7 with 0x112233.</a:t>
            </a:r>
          </a:p>
          <a:p>
            <a:pPr algn="just"/>
            <a:r>
              <a:rPr lang="en-US" sz="2000">
                <a:latin typeface="Times New Roman" panose="02020603050405020304" pitchFamily="18" charset="0"/>
              </a:rPr>
              <a:t>LDR R7, =0x112233</a:t>
            </a:r>
          </a:p>
          <a:p>
            <a:pPr algn="just"/>
            <a:r>
              <a:rPr lang="en-US" sz="2000">
                <a:latin typeface="Times New Roman" panose="02020603050405020304" pitchFamily="18" charset="0"/>
              </a:rPr>
              <a:t> To load values less than 0xFF,  “MOV Rd, #8-bit_immidiate_value” instruction is used since it is a real instruction of ARM, therefore more efficient in code size.</a:t>
            </a:r>
          </a:p>
          <a:p>
            <a:pPr algn="just"/>
            <a:endParaRPr lang="en-US" sz="2000" b="1"/>
          </a:p>
          <a:p>
            <a:pPr algn="just"/>
            <a:r>
              <a:rPr lang="en-US" sz="2000" b="1"/>
              <a:t>ADR Pseudo Instruction </a:t>
            </a:r>
          </a:p>
          <a:p>
            <a:pPr algn="just"/>
            <a:r>
              <a:rPr lang="en-US" sz="2000">
                <a:latin typeface="Times New Roman" panose="02020603050405020304" pitchFamily="18" charset="0"/>
              </a:rPr>
              <a:t>To load registers with the addresses of memory locations we can also use the ADR</a:t>
            </a:r>
          </a:p>
          <a:p>
            <a:pPr algn="just"/>
            <a:r>
              <a:rPr lang="en-US" sz="2000">
                <a:latin typeface="Times New Roman" panose="02020603050405020304" pitchFamily="18" charset="0"/>
              </a:rPr>
              <a:t>pseudo-instruction which has a better performance.  ADR has the following syntax:</a:t>
            </a:r>
          </a:p>
          <a:p>
            <a:pPr algn="just"/>
            <a:r>
              <a:rPr lang="en-US" sz="2000">
                <a:latin typeface="Times New Roman" panose="02020603050405020304" pitchFamily="18" charset="0"/>
              </a:rPr>
              <a:t>ADR Rn, label</a:t>
            </a:r>
          </a:p>
          <a:p>
            <a:pPr algn="just"/>
            <a:r>
              <a:rPr lang="en-US" sz="2000">
                <a:latin typeface="Times New Roman" panose="02020603050405020304" pitchFamily="18" charset="0"/>
              </a:rPr>
              <a:t>ADR R2, OUR_FIXED_DATA 	;point to OUR_FIXED_DATA</a:t>
            </a:r>
          </a:p>
        </p:txBody>
      </p:sp>
    </p:spTree>
    <p:extLst>
      <p:ext uri="{BB962C8B-B14F-4D97-AF65-F5344CB8AC3E}">
        <p14:creationId xmlns:p14="http://schemas.microsoft.com/office/powerpoint/2010/main" val="412336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a:t>
            </a:r>
          </a:p>
        </p:txBody>
      </p:sp>
      <p:sp>
        <p:nvSpPr>
          <p:cNvPr id="4" name="Rectangle 3"/>
          <p:cNvSpPr/>
          <p:nvPr/>
        </p:nvSpPr>
        <p:spPr>
          <a:xfrm>
            <a:off x="920655" y="903431"/>
            <a:ext cx="10350690" cy="3354765"/>
          </a:xfrm>
          <a:prstGeom prst="rect">
            <a:avLst/>
          </a:prstGeom>
        </p:spPr>
        <p:txBody>
          <a:bodyPr wrap="square">
            <a:spAutoFit/>
          </a:bodyPr>
          <a:lstStyle/>
          <a:p>
            <a:pPr algn="just"/>
            <a:endParaRPr lang="en-US" sz="2400">
              <a:latin typeface="Times New Roman" panose="02020603050405020304" pitchFamily="18" charset="0"/>
            </a:endParaRPr>
          </a:p>
          <a:p>
            <a:r>
              <a:rPr lang="en-US" sz="2400">
                <a:latin typeface="LiberationSerif"/>
              </a:rPr>
              <a:t>An Assembly language instruction consists of four fields:</a:t>
            </a:r>
          </a:p>
          <a:p>
            <a:pPr algn="ctr"/>
            <a:r>
              <a:rPr lang="en-US" sz="2400">
                <a:latin typeface="LiberationSerif"/>
              </a:rPr>
              <a:t>[label] mnemonic [operands] [;comment]</a:t>
            </a:r>
          </a:p>
          <a:p>
            <a:endParaRPr lang="en-US" sz="2000"/>
          </a:p>
          <a:p>
            <a:r>
              <a:rPr lang="en-US" sz="2400">
                <a:latin typeface="Times New Roman" panose="02020603050405020304" pitchFamily="18" charset="0"/>
                <a:cs typeface="Times New Roman" panose="02020603050405020304" pitchFamily="18" charset="0"/>
              </a:rPr>
              <a:t>The first column of each line is always considered as label. Thus, be careful to press a Tab at the beginning of each line that does not have label; otherwise, your instruction is considered as a label and an error message will appear when compiling.</a:t>
            </a:r>
          </a:p>
          <a:p>
            <a:pPr algn="just"/>
            <a:endParaRPr lang="en-US" sz="2400">
              <a:latin typeface="Times New Roman" panose="02020603050405020304" pitchFamily="18" charset="0"/>
            </a:endParaRPr>
          </a:p>
        </p:txBody>
      </p:sp>
    </p:spTree>
    <p:extLst>
      <p:ext uri="{BB962C8B-B14F-4D97-AF65-F5344CB8AC3E}">
        <p14:creationId xmlns:p14="http://schemas.microsoft.com/office/powerpoint/2010/main" val="15020253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08015" y="244299"/>
            <a:ext cx="9496337" cy="6613701"/>
          </a:xfrm>
          <a:prstGeom prst="rect">
            <a:avLst/>
          </a:prstGeom>
        </p:spPr>
      </p:pic>
    </p:spTree>
    <p:extLst>
      <p:ext uri="{BB962C8B-B14F-4D97-AF65-F5344CB8AC3E}">
        <p14:creationId xmlns:p14="http://schemas.microsoft.com/office/powerpoint/2010/main" val="28730157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39842" y="203221"/>
            <a:ext cx="11731916" cy="4704339"/>
          </a:xfrm>
          <a:prstGeom prst="rect">
            <a:avLst/>
          </a:prstGeom>
        </p:spPr>
      </p:pic>
    </p:spTree>
    <p:extLst>
      <p:ext uri="{BB962C8B-B14F-4D97-AF65-F5344CB8AC3E}">
        <p14:creationId xmlns:p14="http://schemas.microsoft.com/office/powerpoint/2010/main" val="2160514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4529" y="156515"/>
            <a:ext cx="10079548" cy="3727588"/>
          </a:xfrm>
          <a:prstGeom prst="rect">
            <a:avLst/>
          </a:prstGeom>
        </p:spPr>
      </p:pic>
    </p:spTree>
    <p:extLst>
      <p:ext uri="{BB962C8B-B14F-4D97-AF65-F5344CB8AC3E}">
        <p14:creationId xmlns:p14="http://schemas.microsoft.com/office/powerpoint/2010/main" val="633109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6359857" y="6260816"/>
            <a:ext cx="5041710" cy="365125"/>
          </a:xfrm>
        </p:spPr>
        <p:txBody>
          <a:bodyPr/>
          <a:lstStyle/>
          <a:p>
            <a:r>
              <a:rPr lang="en-US"/>
              <a:t> </a:t>
            </a:r>
          </a:p>
        </p:txBody>
      </p:sp>
      <p:sp>
        <p:nvSpPr>
          <p:cNvPr id="3" name="Rectangle 2"/>
          <p:cNvSpPr/>
          <p:nvPr/>
        </p:nvSpPr>
        <p:spPr>
          <a:xfrm>
            <a:off x="3148206" y="405599"/>
            <a:ext cx="5895588" cy="369332"/>
          </a:xfrm>
          <a:prstGeom prst="rect">
            <a:avLst/>
          </a:prstGeom>
        </p:spPr>
        <p:txBody>
          <a:bodyPr wrap="none">
            <a:spAutoFit/>
          </a:bodyPr>
          <a:lstStyle/>
          <a:p>
            <a:r>
              <a:rPr lang="en-US" b="1">
                <a:latin typeface="LiberationSerif-Bold"/>
              </a:rPr>
              <a:t>Harvard and von Neumann architectures in the ARM</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024" y="980030"/>
            <a:ext cx="7276907" cy="3818575"/>
          </a:xfrm>
          <a:prstGeom prst="rect">
            <a:avLst/>
          </a:prstGeom>
        </p:spPr>
      </p:pic>
      <p:sp>
        <p:nvSpPr>
          <p:cNvPr id="7" name="TextBox 6"/>
          <p:cNvSpPr txBox="1"/>
          <p:nvPr/>
        </p:nvSpPr>
        <p:spPr>
          <a:xfrm>
            <a:off x="668740" y="5295331"/>
            <a:ext cx="10072048" cy="830997"/>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In von Neumann, there are no separate  buses for code and data memory. In Harvard, there are separate  buses for code and data memory. </a:t>
            </a:r>
          </a:p>
        </p:txBody>
      </p:sp>
    </p:spTree>
    <p:extLst>
      <p:ext uri="{BB962C8B-B14F-4D97-AF65-F5344CB8AC3E}">
        <p14:creationId xmlns:p14="http://schemas.microsoft.com/office/powerpoint/2010/main" val="32118067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6673755" y="6165282"/>
            <a:ext cx="4700516" cy="365125"/>
          </a:xfrm>
        </p:spPr>
        <p:txBody>
          <a:bodyPr/>
          <a:lstStyle/>
          <a:p>
            <a:r>
              <a:rPr lang="en-US"/>
              <a:t> </a:t>
            </a:r>
          </a:p>
        </p:txBody>
      </p:sp>
      <p:sp>
        <p:nvSpPr>
          <p:cNvPr id="3" name="Rectangle 2"/>
          <p:cNvSpPr/>
          <p:nvPr/>
        </p:nvSpPr>
        <p:spPr>
          <a:xfrm>
            <a:off x="1105468" y="1128470"/>
            <a:ext cx="9990162" cy="4154984"/>
          </a:xfrm>
          <a:prstGeom prst="rect">
            <a:avLst/>
          </a:prstGeom>
        </p:spPr>
        <p:txBody>
          <a:bodyPr wrap="square">
            <a:spAutoFit/>
          </a:bodyPr>
          <a:lstStyle/>
          <a:p>
            <a:pPr algn="just"/>
            <a:r>
              <a:rPr lang="en-US" sz="2400">
                <a:latin typeface="LiberationSerif"/>
              </a:rPr>
              <a:t>When the CPU wants to execute the “LDR Rd,[Rx]” instruction, it puts Rx on the address bus of the system, and receives data through the</a:t>
            </a:r>
          </a:p>
          <a:p>
            <a:pPr algn="just"/>
            <a:r>
              <a:rPr lang="en-US" sz="2400">
                <a:latin typeface="LiberationSerif"/>
              </a:rPr>
              <a:t>data bus. For example, to execute “LDR R2,[R5]”, assuming that R5 = 0x40000200, the CPU puts the value of R5 on the address bus. The Memory puts the contents of location 0x40000200 on the data</a:t>
            </a:r>
          </a:p>
          <a:p>
            <a:pPr algn="just"/>
            <a:r>
              <a:rPr lang="en-US" sz="2400">
                <a:latin typeface="LiberationSerif"/>
              </a:rPr>
              <a:t>bus. The CPU gets the contents of location 0x40000200 through the data bus and brings into CPU and puts it in R2.</a:t>
            </a:r>
          </a:p>
          <a:p>
            <a:pPr algn="just"/>
            <a:r>
              <a:rPr lang="en-US" sz="2400">
                <a:latin typeface="LiberationSerif"/>
              </a:rPr>
              <a:t>The “STR Rx,[Rd]” instruction is executed similarly. The CPU puts Rd on the address bus and the contents of Rx on the data bus. The memory location whose address is on the address bus receives the contents of data bus.</a:t>
            </a:r>
            <a:endParaRPr lang="en-US" sz="2400"/>
          </a:p>
        </p:txBody>
      </p:sp>
    </p:spTree>
    <p:extLst>
      <p:ext uri="{BB962C8B-B14F-4D97-AF65-F5344CB8AC3E}">
        <p14:creationId xmlns:p14="http://schemas.microsoft.com/office/powerpoint/2010/main" val="30533682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37731" y="349998"/>
            <a:ext cx="8843749" cy="6001643"/>
          </a:xfrm>
          <a:prstGeom prst="rect">
            <a:avLst/>
          </a:prstGeom>
        </p:spPr>
        <p:txBody>
          <a:bodyPr wrap="square">
            <a:spAutoFit/>
          </a:bodyPr>
          <a:lstStyle/>
          <a:p>
            <a:r>
              <a:rPr lang="en-US" sz="2400" b="1">
                <a:latin typeface="Times New Roman" panose="02020603050405020304" pitchFamily="18" charset="0"/>
              </a:rPr>
              <a:t>Addressing modes</a:t>
            </a:r>
          </a:p>
          <a:p>
            <a:r>
              <a:rPr lang="en-US" sz="2400">
                <a:latin typeface="Times New Roman" panose="02020603050405020304" pitchFamily="18" charset="0"/>
              </a:rPr>
              <a:t> </a:t>
            </a:r>
          </a:p>
          <a:p>
            <a:r>
              <a:rPr lang="en-US" sz="2400">
                <a:latin typeface="Times New Roman" panose="02020603050405020304" pitchFamily="18" charset="0"/>
              </a:rPr>
              <a:t>------------------------------------------------------------------------</a:t>
            </a:r>
          </a:p>
          <a:p>
            <a:r>
              <a:rPr lang="pt-BR" sz="2400">
                <a:latin typeface="Times New Roman" panose="02020603050405020304" pitchFamily="18" charset="0"/>
              </a:rPr>
              <a:t>Register to register (Register direct)  MOV R0, R1</a:t>
            </a:r>
          </a:p>
          <a:p>
            <a:r>
              <a:rPr lang="en-US" sz="2400">
                <a:latin typeface="Times New Roman" panose="02020603050405020304" pitchFamily="18" charset="0"/>
              </a:rPr>
              <a:t>------------------------------------------------------------------------</a:t>
            </a:r>
          </a:p>
          <a:p>
            <a:r>
              <a:rPr lang="pt-BR" sz="2400">
                <a:latin typeface="Times New Roman" panose="02020603050405020304" pitchFamily="18" charset="0"/>
              </a:rPr>
              <a:t>Absolute (Direct) LDR R0, MEM</a:t>
            </a:r>
          </a:p>
          <a:p>
            <a:r>
              <a:rPr lang="en-US" sz="2400">
                <a:latin typeface="Times New Roman" panose="02020603050405020304" pitchFamily="18" charset="0"/>
              </a:rPr>
              <a:t>------------------------------------------------------------------------</a:t>
            </a:r>
          </a:p>
          <a:p>
            <a:r>
              <a:rPr lang="en-US" sz="2400">
                <a:latin typeface="Times New Roman" panose="02020603050405020304" pitchFamily="18" charset="0"/>
              </a:rPr>
              <a:t>Literal (Immediate) MOV R0, #15</a:t>
            </a:r>
          </a:p>
          <a:p>
            <a:r>
              <a:rPr lang="en-US" sz="2400">
                <a:latin typeface="Times New Roman" panose="02020603050405020304" pitchFamily="18" charset="0"/>
              </a:rPr>
              <a:t>                                 ADD R1, R2, #12</a:t>
            </a:r>
          </a:p>
          <a:p>
            <a:r>
              <a:rPr lang="en-US" sz="2400">
                <a:latin typeface="Times New Roman" panose="02020603050405020304" pitchFamily="18" charset="0"/>
              </a:rPr>
              <a:t>------------------------------------------------------------------------</a:t>
            </a:r>
          </a:p>
          <a:p>
            <a:r>
              <a:rPr lang="pt-BR" sz="2400">
                <a:latin typeface="Times New Roman" panose="02020603050405020304" pitchFamily="18" charset="0"/>
              </a:rPr>
              <a:t>Indexed, base (Register indirect) LDR R0, [R1]</a:t>
            </a:r>
          </a:p>
          <a:p>
            <a:r>
              <a:rPr lang="en-US" sz="2400">
                <a:latin typeface="Times New Roman" panose="02020603050405020304" pitchFamily="18" charset="0"/>
              </a:rPr>
              <a:t>------------------------------------------------------------------------</a:t>
            </a:r>
          </a:p>
          <a:p>
            <a:r>
              <a:rPr lang="pt-BR" sz="2400">
                <a:latin typeface="Times New Roman" panose="02020603050405020304" pitchFamily="18" charset="0"/>
              </a:rPr>
              <a:t>Pre-indexed, </a:t>
            </a:r>
            <a:r>
              <a:rPr lang="en-US" sz="2400">
                <a:latin typeface="Times New Roman" panose="02020603050405020304" pitchFamily="18" charset="0"/>
              </a:rPr>
              <a:t>base with displacement (</a:t>
            </a:r>
            <a:r>
              <a:rPr lang="pt-BR" sz="2400">
                <a:latin typeface="Times New Roman" panose="02020603050405020304" pitchFamily="18" charset="0"/>
              </a:rPr>
              <a:t>Register indirect </a:t>
            </a:r>
            <a:r>
              <a:rPr lang="en-US" sz="2400">
                <a:latin typeface="Times New Roman" panose="02020603050405020304" pitchFamily="18" charset="0"/>
              </a:rPr>
              <a:t>with offset)</a:t>
            </a:r>
          </a:p>
          <a:p>
            <a:r>
              <a:rPr lang="pt-BR" sz="2400">
                <a:latin typeface="Times New Roman" panose="02020603050405020304" pitchFamily="18" charset="0"/>
              </a:rPr>
              <a:t> LDR R0, [R1, #4]              ;Load R0 from [R1+4]</a:t>
            </a:r>
          </a:p>
          <a:p>
            <a:r>
              <a:rPr lang="pt-BR" sz="2400">
                <a:latin typeface="Times New Roman" panose="02020603050405020304" pitchFamily="18" charset="0"/>
              </a:rPr>
              <a:t> LDR R0, [R1, #-4] </a:t>
            </a:r>
          </a:p>
          <a:p>
            <a:r>
              <a:rPr lang="en-US" sz="2400">
                <a:latin typeface="Times New Roman" panose="02020603050405020304" pitchFamily="18" charset="0"/>
              </a:rPr>
              <a:t>------------------------------------------------------------------------</a:t>
            </a:r>
            <a:endParaRPr lang="en-US" sz="2400"/>
          </a:p>
        </p:txBody>
      </p:sp>
      <p:sp>
        <p:nvSpPr>
          <p:cNvPr id="4" name="Footer Placeholder 3"/>
          <p:cNvSpPr>
            <a:spLocks noGrp="1"/>
          </p:cNvSpPr>
          <p:nvPr>
            <p:ph type="ftr" sz="quarter" idx="11"/>
          </p:nvPr>
        </p:nvSpPr>
        <p:spPr>
          <a:xfrm>
            <a:off x="6933063" y="6169078"/>
            <a:ext cx="4755107" cy="365125"/>
          </a:xfrm>
        </p:spPr>
        <p:txBody>
          <a:bodyPr/>
          <a:lstStyle/>
          <a:p>
            <a:r>
              <a:rPr lang="en-US"/>
              <a:t> </a:t>
            </a:r>
          </a:p>
        </p:txBody>
      </p:sp>
    </p:spTree>
    <p:extLst>
      <p:ext uri="{BB962C8B-B14F-4D97-AF65-F5344CB8AC3E}">
        <p14:creationId xmlns:p14="http://schemas.microsoft.com/office/powerpoint/2010/main" val="34553742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4651" y="529441"/>
            <a:ext cx="9785445" cy="5447645"/>
          </a:xfrm>
          <a:prstGeom prst="rect">
            <a:avLst/>
          </a:prstGeom>
        </p:spPr>
        <p:txBody>
          <a:bodyPr wrap="square">
            <a:spAutoFit/>
          </a:bodyPr>
          <a:lstStyle/>
          <a:p>
            <a:pPr algn="just"/>
            <a:r>
              <a:rPr lang="pt-BR" sz="2400">
                <a:latin typeface="Times New Roman" panose="02020603050405020304" pitchFamily="18" charset="0"/>
              </a:rPr>
              <a:t>Pre-indexed with </a:t>
            </a:r>
            <a:r>
              <a:rPr lang="en-US" sz="2400" err="1">
                <a:latin typeface="Times New Roman" panose="02020603050405020304" pitchFamily="18" charset="0"/>
              </a:rPr>
              <a:t>autoindexing</a:t>
            </a:r>
            <a:r>
              <a:rPr lang="pt-BR" sz="2400">
                <a:latin typeface="Times New Roman" panose="02020603050405020304" pitchFamily="18" charset="0"/>
              </a:rPr>
              <a:t> (Register indirect with </a:t>
            </a:r>
            <a:r>
              <a:rPr lang="en-US" sz="2400">
                <a:latin typeface="Times New Roman" panose="02020603050405020304" pitchFamily="18" charset="0"/>
              </a:rPr>
              <a:t>pre-incrementing)</a:t>
            </a:r>
          </a:p>
          <a:p>
            <a:pPr algn="just"/>
            <a:r>
              <a:rPr lang="pt-BR" sz="2400">
                <a:latin typeface="Times New Roman" panose="02020603050405020304" pitchFamily="18" charset="0"/>
              </a:rPr>
              <a:t> LDR R0, [R1, #4]!          ; Load R0 from [R1+4], R1 = R1 +4</a:t>
            </a:r>
          </a:p>
          <a:p>
            <a:pPr algn="just"/>
            <a:r>
              <a:rPr lang="en-US" sz="2400">
                <a:latin typeface="Times New Roman" panose="02020603050405020304" pitchFamily="18" charset="0"/>
              </a:rPr>
              <a:t>------------------------------------------------------------------------</a:t>
            </a:r>
          </a:p>
          <a:p>
            <a:pPr algn="just"/>
            <a:r>
              <a:rPr lang="en-US" sz="2400">
                <a:latin typeface="Times New Roman" panose="02020603050405020304" pitchFamily="18" charset="0"/>
              </a:rPr>
              <a:t>Post-indexing with </a:t>
            </a:r>
            <a:r>
              <a:rPr lang="en-US" sz="2400" err="1">
                <a:latin typeface="Times New Roman" panose="02020603050405020304" pitchFamily="18" charset="0"/>
              </a:rPr>
              <a:t>autoindexed</a:t>
            </a:r>
            <a:r>
              <a:rPr lang="en-US" sz="2400">
                <a:latin typeface="Times New Roman" panose="02020603050405020304" pitchFamily="18" charset="0"/>
              </a:rPr>
              <a:t> (Register indirect with post-increment)</a:t>
            </a:r>
          </a:p>
          <a:p>
            <a:pPr algn="just"/>
            <a:r>
              <a:rPr lang="en-US" sz="2400">
                <a:latin typeface="Times New Roman" panose="02020603050405020304" pitchFamily="18" charset="0"/>
              </a:rPr>
              <a:t> LDR R0, [R1], #4</a:t>
            </a:r>
            <a:r>
              <a:rPr lang="pt-BR" sz="2400">
                <a:latin typeface="Times New Roman" panose="02020603050405020304" pitchFamily="18" charset="0"/>
              </a:rPr>
              <a:t>                  ; Load R0 from [R1], R1 = R1 +4</a:t>
            </a:r>
            <a:endParaRPr lang="en-US" sz="2400">
              <a:latin typeface="Times New Roman" panose="02020603050405020304" pitchFamily="18" charset="0"/>
            </a:endParaRPr>
          </a:p>
          <a:p>
            <a:pPr algn="just"/>
            <a:r>
              <a:rPr lang="en-US" sz="2400">
                <a:latin typeface="Times New Roman" panose="02020603050405020304" pitchFamily="18" charset="0"/>
              </a:rPr>
              <a:t>------------------------------------------------------------------------</a:t>
            </a:r>
          </a:p>
          <a:p>
            <a:pPr algn="just"/>
            <a:r>
              <a:rPr lang="pt-BR" sz="2400">
                <a:latin typeface="Times New Roman" panose="02020603050405020304" pitchFamily="18" charset="0"/>
              </a:rPr>
              <a:t>Double Reg indirect (</a:t>
            </a:r>
            <a:r>
              <a:rPr lang="en-US" sz="2400">
                <a:latin typeface="Times New Roman" panose="02020603050405020304" pitchFamily="18" charset="0"/>
              </a:rPr>
              <a:t>Register indirect indexed)</a:t>
            </a:r>
          </a:p>
          <a:p>
            <a:pPr algn="just"/>
            <a:r>
              <a:rPr lang="pt-BR" sz="2400">
                <a:latin typeface="Times New Roman" panose="02020603050405020304" pitchFamily="18" charset="0"/>
              </a:rPr>
              <a:t> LDR R0, [R1, R2]         ; Load R0 from [R1 + R2]  </a:t>
            </a:r>
          </a:p>
          <a:p>
            <a:pPr algn="just"/>
            <a:r>
              <a:rPr lang="en-US" sz="2400">
                <a:latin typeface="Times New Roman" panose="02020603050405020304" pitchFamily="18" charset="0"/>
              </a:rPr>
              <a:t>------------------------------------------------------------------------</a:t>
            </a:r>
          </a:p>
          <a:p>
            <a:pPr algn="just"/>
            <a:r>
              <a:rPr lang="pt-BR" sz="2400">
                <a:latin typeface="Times New Roman" panose="02020603050405020304" pitchFamily="18" charset="0"/>
              </a:rPr>
              <a:t>Double Reg indirect </a:t>
            </a:r>
            <a:r>
              <a:rPr lang="en-US" sz="2400">
                <a:latin typeface="Times New Roman" panose="02020603050405020304" pitchFamily="18" charset="0"/>
              </a:rPr>
              <a:t>with scaling</a:t>
            </a:r>
            <a:r>
              <a:rPr lang="pt-BR" sz="2400">
                <a:latin typeface="Times New Roman" panose="02020603050405020304" pitchFamily="18" charset="0"/>
              </a:rPr>
              <a:t> (Register indirect </a:t>
            </a:r>
            <a:r>
              <a:rPr lang="en-US" sz="2400">
                <a:latin typeface="Times New Roman" panose="02020603050405020304" pitchFamily="18" charset="0"/>
              </a:rPr>
              <a:t>indexed with scaling)</a:t>
            </a:r>
          </a:p>
          <a:p>
            <a:pPr algn="just"/>
            <a:r>
              <a:rPr lang="pt-BR" sz="2400">
                <a:latin typeface="Times New Roman" panose="02020603050405020304" pitchFamily="18" charset="0"/>
              </a:rPr>
              <a:t> LDR R0, [R1, R2, LSL #2]  </a:t>
            </a:r>
            <a:r>
              <a:rPr lang="pt-BR" sz="3600">
                <a:latin typeface="Times New Roman" panose="02020603050405020304" pitchFamily="18" charset="0"/>
              </a:rPr>
              <a:t> </a:t>
            </a:r>
          </a:p>
          <a:p>
            <a:pPr algn="just"/>
            <a:r>
              <a:rPr lang="en-US" sz="2400">
                <a:latin typeface="Times New Roman" panose="02020603050405020304" pitchFamily="18" charset="0"/>
              </a:rPr>
              <a:t>------------------------------------------------------------------------</a:t>
            </a:r>
          </a:p>
          <a:p>
            <a:pPr algn="just"/>
            <a:r>
              <a:rPr lang="en-US" sz="2400">
                <a:latin typeface="Times New Roman" panose="02020603050405020304" pitchFamily="18" charset="0"/>
              </a:rPr>
              <a:t>Program counter relative  LDR R0, [PC, #offset]</a:t>
            </a:r>
          </a:p>
          <a:p>
            <a:pPr algn="just"/>
            <a:r>
              <a:rPr lang="en-US" sz="2400">
                <a:latin typeface="Times New Roman" panose="02020603050405020304" pitchFamily="18" charset="0"/>
              </a:rPr>
              <a:t>---------------------------------------------------------------------</a:t>
            </a:r>
            <a:endParaRPr lang="en-US" sz="2400"/>
          </a:p>
        </p:txBody>
      </p:sp>
      <p:sp>
        <p:nvSpPr>
          <p:cNvPr id="4" name="Footer Placeholder 3"/>
          <p:cNvSpPr>
            <a:spLocks noGrp="1"/>
          </p:cNvSpPr>
          <p:nvPr>
            <p:ph type="ftr" sz="quarter" idx="11"/>
          </p:nvPr>
        </p:nvSpPr>
        <p:spPr>
          <a:xfrm>
            <a:off x="6892119" y="6288111"/>
            <a:ext cx="4755108" cy="365125"/>
          </a:xfrm>
        </p:spPr>
        <p:txBody>
          <a:bodyPr/>
          <a:lstStyle/>
          <a:p>
            <a:r>
              <a:rPr lang="en-US"/>
              <a:t> </a:t>
            </a:r>
          </a:p>
        </p:txBody>
      </p:sp>
    </p:spTree>
    <p:extLst>
      <p:ext uri="{BB962C8B-B14F-4D97-AF65-F5344CB8AC3E}">
        <p14:creationId xmlns:p14="http://schemas.microsoft.com/office/powerpoint/2010/main" val="7037417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6878472" y="6178929"/>
            <a:ext cx="4850641" cy="365125"/>
          </a:xfrm>
        </p:spPr>
        <p:txBody>
          <a:bodyPr/>
          <a:lstStyle/>
          <a:p>
            <a:r>
              <a:rPr lang="en-US"/>
              <a:t> </a:t>
            </a:r>
          </a:p>
        </p:txBody>
      </p:sp>
      <p:sp>
        <p:nvSpPr>
          <p:cNvPr id="3" name="Content Placeholder 2"/>
          <p:cNvSpPr txBox="1">
            <a:spLocks/>
          </p:cNvSpPr>
          <p:nvPr/>
        </p:nvSpPr>
        <p:spPr>
          <a:xfrm>
            <a:off x="838200" y="1825625"/>
            <a:ext cx="10515600" cy="30602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Fixed Instruction Size(Helps Inst. Decoder)</a:t>
            </a:r>
          </a:p>
          <a:p>
            <a:r>
              <a:rPr lang="en-US"/>
              <a:t>Large no of registers(less memory operations)</a:t>
            </a:r>
          </a:p>
          <a:p>
            <a:r>
              <a:rPr lang="en-US"/>
              <a:t>Smaller inst. Set</a:t>
            </a:r>
          </a:p>
          <a:p>
            <a:r>
              <a:rPr lang="en-US"/>
              <a:t>Single clock cycle inst. Execution</a:t>
            </a:r>
          </a:p>
          <a:p>
            <a:r>
              <a:rPr lang="en-US"/>
              <a:t>Hardwiring </a:t>
            </a:r>
          </a:p>
          <a:p>
            <a:r>
              <a:rPr lang="en-US"/>
              <a:t>Load/Store Architecture</a:t>
            </a:r>
          </a:p>
          <a:p>
            <a:pPr marL="0" indent="0">
              <a:buFont typeface="Arial" panose="020B0604020202020204" pitchFamily="34" charset="0"/>
              <a:buNone/>
            </a:pPr>
            <a:endParaRPr lang="en-US"/>
          </a:p>
          <a:p>
            <a:endParaRPr lang="en-IN"/>
          </a:p>
        </p:txBody>
      </p:sp>
      <p:sp>
        <p:nvSpPr>
          <p:cNvPr id="4" name="Rectangle 3"/>
          <p:cNvSpPr/>
          <p:nvPr/>
        </p:nvSpPr>
        <p:spPr>
          <a:xfrm>
            <a:off x="1068486" y="746794"/>
            <a:ext cx="2491388" cy="584775"/>
          </a:xfrm>
          <a:prstGeom prst="rect">
            <a:avLst/>
          </a:prstGeom>
        </p:spPr>
        <p:txBody>
          <a:bodyPr wrap="none">
            <a:spAutoFit/>
          </a:bodyPr>
          <a:lstStyle/>
          <a:p>
            <a:r>
              <a:rPr lang="en-US" sz="3200" b="1"/>
              <a:t>RISC Features</a:t>
            </a:r>
          </a:p>
        </p:txBody>
      </p:sp>
    </p:spTree>
    <p:extLst>
      <p:ext uri="{BB962C8B-B14F-4D97-AF65-F5344CB8AC3E}">
        <p14:creationId xmlns:p14="http://schemas.microsoft.com/office/powerpoint/2010/main" val="1240526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7001301" y="6260815"/>
            <a:ext cx="4645926"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p>
        </p:txBody>
      </p:sp>
      <p:sp>
        <p:nvSpPr>
          <p:cNvPr id="3" name="Rectangle 2"/>
          <p:cNvSpPr/>
          <p:nvPr/>
        </p:nvSpPr>
        <p:spPr>
          <a:xfrm>
            <a:off x="770839" y="794536"/>
            <a:ext cx="10645253" cy="526297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457200" indent="-457200" algn="just">
              <a:buFont typeface="Arial" panose="020B0604020202020204" pitchFamily="34" charset="0"/>
              <a:buChar char="•"/>
            </a:pPr>
            <a:r>
              <a:rPr lang="en-US" sz="2800">
                <a:latin typeface="LiberationSerif"/>
              </a:rPr>
              <a:t>ARM has defined the details of architecture, registers, instruction set, memory map, and timing of the ARM CPU and holds the copyright to it.</a:t>
            </a:r>
          </a:p>
          <a:p>
            <a:pPr marL="457200" indent="-457200" algn="just">
              <a:buFont typeface="Arial" panose="020B0604020202020204" pitchFamily="34" charset="0"/>
              <a:buChar char="•"/>
            </a:pPr>
            <a:r>
              <a:rPr lang="en-US" sz="2800">
                <a:latin typeface="LiberationSerif"/>
              </a:rPr>
              <a:t>The various design houses and semiconductor manufacturers license the IP (intellectual property) for the CPU and can add their own peripherals as they please. </a:t>
            </a:r>
          </a:p>
          <a:p>
            <a:pPr marL="457200" indent="-457200" algn="just">
              <a:buFont typeface="Arial" panose="020B0604020202020204" pitchFamily="34" charset="0"/>
              <a:buChar char="•"/>
            </a:pPr>
            <a:r>
              <a:rPr lang="en-US" sz="2800">
                <a:latin typeface="LiberationSerif"/>
              </a:rPr>
              <a:t>It is up to the licensee (design houses and semiconductor manufactures) to define the details of peripherals such as I/O ports, serial port UART, timer, ADC, SPI, DAC, I2C, and so on. </a:t>
            </a:r>
          </a:p>
          <a:p>
            <a:pPr marL="457200" indent="-457200" algn="just">
              <a:buFont typeface="Arial" panose="020B0604020202020204" pitchFamily="34" charset="0"/>
              <a:buChar char="•"/>
            </a:pPr>
            <a:r>
              <a:rPr lang="en-US" sz="2800">
                <a:latin typeface="LiberationSerif"/>
              </a:rPr>
              <a:t>As a result while the CPU instructions and architecture are same across all the ARM chips made by different vendors, their peripherals are not compatible.</a:t>
            </a:r>
            <a:endParaRPr lang="en-US" sz="2800"/>
          </a:p>
        </p:txBody>
      </p:sp>
    </p:spTree>
    <p:extLst>
      <p:ext uri="{BB962C8B-B14F-4D97-AF65-F5344CB8AC3E}">
        <p14:creationId xmlns:p14="http://schemas.microsoft.com/office/powerpoint/2010/main" val="16309568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399519" y="225899"/>
            <a:ext cx="7362825" cy="2819400"/>
          </a:xfrm>
          <a:prstGeom prst="rect">
            <a:avLst/>
          </a:prstGeom>
        </p:spPr>
      </p:pic>
    </p:spTree>
    <p:extLst>
      <p:ext uri="{BB962C8B-B14F-4D97-AF65-F5344CB8AC3E}">
        <p14:creationId xmlns:p14="http://schemas.microsoft.com/office/powerpoint/2010/main" val="15860902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16902" y="32178"/>
            <a:ext cx="10575348" cy="6085193"/>
          </a:xfrm>
          <a:prstGeom prst="rect">
            <a:avLst/>
          </a:prstGeom>
        </p:spPr>
      </p:pic>
    </p:spTree>
    <p:extLst>
      <p:ext uri="{BB962C8B-B14F-4D97-AF65-F5344CB8AC3E}">
        <p14:creationId xmlns:p14="http://schemas.microsoft.com/office/powerpoint/2010/main" val="1808424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28668" y="331897"/>
            <a:ext cx="10678356" cy="5548786"/>
          </a:xfrm>
          <a:prstGeom prst="rect">
            <a:avLst/>
          </a:prstGeom>
        </p:spPr>
      </p:pic>
    </p:spTree>
    <p:extLst>
      <p:ext uri="{BB962C8B-B14F-4D97-AF65-F5344CB8AC3E}">
        <p14:creationId xmlns:p14="http://schemas.microsoft.com/office/powerpoint/2010/main" val="38885534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90200" y="189771"/>
            <a:ext cx="6187437" cy="6471088"/>
          </a:xfrm>
          <a:prstGeom prst="rect">
            <a:avLst/>
          </a:prstGeom>
        </p:spPr>
      </p:pic>
      <p:pic>
        <p:nvPicPr>
          <p:cNvPr id="5" name="Picture 4"/>
          <p:cNvPicPr>
            <a:picLocks noChangeAspect="1"/>
          </p:cNvPicPr>
          <p:nvPr/>
        </p:nvPicPr>
        <p:blipFill>
          <a:blip r:embed="rId3"/>
          <a:stretch>
            <a:fillRect/>
          </a:stretch>
        </p:blipFill>
        <p:spPr>
          <a:xfrm>
            <a:off x="6677637" y="566057"/>
            <a:ext cx="5276677" cy="1567543"/>
          </a:xfrm>
          <a:prstGeom prst="rect">
            <a:avLst/>
          </a:prstGeom>
        </p:spPr>
      </p:pic>
    </p:spTree>
    <p:extLst>
      <p:ext uri="{BB962C8B-B14F-4D97-AF65-F5344CB8AC3E}">
        <p14:creationId xmlns:p14="http://schemas.microsoft.com/office/powerpoint/2010/main" val="12025649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366" y="849969"/>
            <a:ext cx="8926171" cy="3381847"/>
          </a:xfrm>
          <a:prstGeom prst="rect">
            <a:avLst/>
          </a:prstGeom>
        </p:spPr>
      </p:pic>
      <p:sp>
        <p:nvSpPr>
          <p:cNvPr id="4" name="Rectangle 3"/>
          <p:cNvSpPr/>
          <p:nvPr/>
        </p:nvSpPr>
        <p:spPr>
          <a:xfrm>
            <a:off x="2804965" y="4495905"/>
            <a:ext cx="6969457" cy="369332"/>
          </a:xfrm>
          <a:prstGeom prst="rect">
            <a:avLst/>
          </a:prstGeom>
        </p:spPr>
        <p:txBody>
          <a:bodyPr wrap="square">
            <a:spAutoFit/>
          </a:bodyPr>
          <a:lstStyle/>
          <a:p>
            <a:pPr algn="ctr">
              <a:spcAft>
                <a:spcPts val="1000"/>
              </a:spcAft>
            </a:pPr>
            <a:r>
              <a:rPr lang="en-US" b="1">
                <a:solidFill>
                  <a:srgbClr val="5B9BD5"/>
                </a:solidFill>
                <a:latin typeface="Calibri" panose="020F0502020204030204" pitchFamily="34" charset="0"/>
                <a:ea typeface="Calibri" panose="020F0502020204030204" pitchFamily="34" charset="0"/>
                <a:cs typeface="Arial" panose="020B0604020202020204" pitchFamily="34" charset="0"/>
              </a:rPr>
              <a:t> Some Widely Used ARM Memory Allocation Directives</a:t>
            </a:r>
            <a:endParaRPr lang="en-US" b="1">
              <a:solidFill>
                <a:srgbClr val="5B9BD5"/>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17056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RMsimplifiedArchitecture.jpg"/>
          <p:cNvPicPr/>
          <p:nvPr/>
        </p:nvPicPr>
        <p:blipFill>
          <a:blip r:embed="rId3" cstate="print"/>
          <a:stretch>
            <a:fillRect/>
          </a:stretch>
        </p:blipFill>
        <p:spPr>
          <a:xfrm>
            <a:off x="836567" y="175359"/>
            <a:ext cx="5882184" cy="5295332"/>
          </a:xfrm>
          <a:prstGeom prst="rect">
            <a:avLst/>
          </a:prstGeom>
        </p:spPr>
      </p:pic>
      <p:sp>
        <p:nvSpPr>
          <p:cNvPr id="2" name="Rectangle 1"/>
          <p:cNvSpPr/>
          <p:nvPr/>
        </p:nvSpPr>
        <p:spPr>
          <a:xfrm>
            <a:off x="1775398" y="5733820"/>
            <a:ext cx="318337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US" sz="1800" b="1" i="0" u="none" strike="noStrike" kern="1200" cap="none" spc="0" normalizeH="0" baseline="0" noProof="0">
                <a:ln>
                  <a:noFill/>
                </a:ln>
                <a:solidFill>
                  <a:srgbClr val="5B9BD5"/>
                </a:solidFill>
                <a:effectLst/>
                <a:uLnTx/>
                <a:uFillTx/>
                <a:latin typeface="Calibri" panose="020F0502020204030204" pitchFamily="34" charset="0"/>
                <a:ea typeface="Calibri" panose="020F0502020204030204" pitchFamily="34" charset="0"/>
                <a:cs typeface="Arial" panose="020B0604020202020204" pitchFamily="34" charset="0"/>
              </a:rPr>
              <a:t>ARM Simplified Block Diagram</a:t>
            </a:r>
          </a:p>
        </p:txBody>
      </p:sp>
      <p:sp>
        <p:nvSpPr>
          <p:cNvPr id="4" name="Footer Placeholder 3"/>
          <p:cNvSpPr>
            <a:spLocks noGrp="1"/>
          </p:cNvSpPr>
          <p:nvPr>
            <p:ph type="ftr" sz="quarter" idx="11"/>
          </p:nvPr>
        </p:nvSpPr>
        <p:spPr>
          <a:xfrm>
            <a:off x="7069540" y="6225182"/>
            <a:ext cx="4577687"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p>
        </p:txBody>
      </p:sp>
      <p:pic>
        <p:nvPicPr>
          <p:cNvPr id="6" name="Picture 5">
            <a:extLst>
              <a:ext uri="{FF2B5EF4-FFF2-40B4-BE49-F238E27FC236}">
                <a16:creationId xmlns:a16="http://schemas.microsoft.com/office/drawing/2014/main" id="{25AED7B4-E552-5118-BFDA-653CC6918C4D}"/>
              </a:ext>
            </a:extLst>
          </p:cNvPr>
          <p:cNvPicPr>
            <a:picLocks noChangeAspect="1"/>
          </p:cNvPicPr>
          <p:nvPr/>
        </p:nvPicPr>
        <p:blipFill>
          <a:blip r:embed="rId4"/>
          <a:stretch>
            <a:fillRect/>
          </a:stretch>
        </p:blipFill>
        <p:spPr>
          <a:xfrm>
            <a:off x="7943992" y="0"/>
            <a:ext cx="3703235" cy="5925177"/>
          </a:xfrm>
          <a:prstGeom prst="rect">
            <a:avLst/>
          </a:prstGeom>
        </p:spPr>
      </p:pic>
    </p:spTree>
    <p:extLst>
      <p:ext uri="{BB962C8B-B14F-4D97-AF65-F5344CB8AC3E}">
        <p14:creationId xmlns:p14="http://schemas.microsoft.com/office/powerpoint/2010/main" val="1589604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3CD669-D571-40C9-12E4-454BC9E26817}"/>
              </a:ext>
            </a:extLst>
          </p:cNvPr>
          <p:cNvPicPr>
            <a:picLocks noChangeAspect="1"/>
          </p:cNvPicPr>
          <p:nvPr/>
        </p:nvPicPr>
        <p:blipFill>
          <a:blip r:embed="rId2"/>
          <a:stretch>
            <a:fillRect/>
          </a:stretch>
        </p:blipFill>
        <p:spPr>
          <a:xfrm>
            <a:off x="746604" y="1433453"/>
            <a:ext cx="10698792" cy="3552883"/>
          </a:xfrm>
          <a:prstGeom prst="rect">
            <a:avLst/>
          </a:prstGeom>
        </p:spPr>
      </p:pic>
    </p:spTree>
    <p:extLst>
      <p:ext uri="{BB962C8B-B14F-4D97-AF65-F5344CB8AC3E}">
        <p14:creationId xmlns:p14="http://schemas.microsoft.com/office/powerpoint/2010/main" val="1568592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639850E187D4D49ADD6CC626F9E02B9" ma:contentTypeVersion="11" ma:contentTypeDescription="Create a new document." ma:contentTypeScope="" ma:versionID="5d496564fb3d8f04a047210ec251eaf6">
  <xsd:schema xmlns:xsd="http://www.w3.org/2001/XMLSchema" xmlns:xs="http://www.w3.org/2001/XMLSchema" xmlns:p="http://schemas.microsoft.com/office/2006/metadata/properties" xmlns:ns2="076eaabc-6207-4f06-a046-abef76fef369" xmlns:ns3="f832fd20-1de0-4ed0-bb8d-5633808be6eb" targetNamespace="http://schemas.microsoft.com/office/2006/metadata/properties" ma:root="true" ma:fieldsID="cb2d1a35b826077466a80ccca9a2ebf3" ns2:_="" ns3:_="">
    <xsd:import namespace="076eaabc-6207-4f06-a046-abef76fef369"/>
    <xsd:import namespace="f832fd20-1de0-4ed0-bb8d-5633808be6e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6eaabc-6207-4f06-a046-abef76fef3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ca7166d-de03-4c3e-865e-07adad3d8bb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32fd20-1de0-4ed0-bb8d-5633808be6e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65888f79-2415-4ba4-b968-c1b02642c7e6}" ma:internalName="TaxCatchAll" ma:showField="CatchAllData" ma:web="f832fd20-1de0-4ed0-bb8d-5633808be6e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76eaabc-6207-4f06-a046-abef76fef369">
      <Terms xmlns="http://schemas.microsoft.com/office/infopath/2007/PartnerControls"/>
    </lcf76f155ced4ddcb4097134ff3c332f>
    <TaxCatchAll xmlns="f832fd20-1de0-4ed0-bb8d-5633808be6eb" xsi:nil="true"/>
  </documentManagement>
</p:properties>
</file>

<file path=customXml/itemProps1.xml><?xml version="1.0" encoding="utf-8"?>
<ds:datastoreItem xmlns:ds="http://schemas.openxmlformats.org/officeDocument/2006/customXml" ds:itemID="{455E5454-18CB-49D8-AAFF-ABF8DB6EA670}">
  <ds:schemaRefs>
    <ds:schemaRef ds:uri="http://schemas.microsoft.com/sharepoint/v3/contenttype/forms"/>
  </ds:schemaRefs>
</ds:datastoreItem>
</file>

<file path=customXml/itemProps2.xml><?xml version="1.0" encoding="utf-8"?>
<ds:datastoreItem xmlns:ds="http://schemas.openxmlformats.org/officeDocument/2006/customXml" ds:itemID="{B6A06612-2734-440C-ABB7-8C105735E3BE}">
  <ds:schemaRefs>
    <ds:schemaRef ds:uri="076eaabc-6207-4f06-a046-abef76fef369"/>
    <ds:schemaRef ds:uri="f832fd20-1de0-4ed0-bb8d-5633808be6e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73A8E8C-A169-434E-8220-F8679657A58A}">
  <ds:schemaRefs>
    <ds:schemaRef ds:uri="076eaabc-6207-4f06-a046-abef76fef369"/>
    <ds:schemaRef ds:uri="f832fd20-1de0-4ed0-bb8d-5633808be6e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74</Slides>
  <Notes>17</Notes>
  <HiddenSlides>1</HiddenSlide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Office Theme</vt:lpstr>
      <vt:lpstr>PowerPoint Presentation</vt:lpstr>
      <vt:lpstr>Embedded Systems</vt:lpstr>
      <vt:lpstr>Examples of Micro 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The History of ARM and Microcontrollers Chapter 1 </dc:title>
  <dc:creator>Hemalatha S. [MAHE-MIT]</dc:creator>
  <cp:revision>3</cp:revision>
  <dcterms:created xsi:type="dcterms:W3CDTF">2021-03-23T10:41:05Z</dcterms:created>
  <dcterms:modified xsi:type="dcterms:W3CDTF">2025-03-11T10:36:52Z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0x0101001639850E187D4D49ADD6CC626F9E02B9</vt:lpwstr>
  </property>
  <property fmtid="{D5CDD505-2E9C-101B-9397-08002B2CF9AE}" pid="3" name="MediaServiceImageTags">
    <vt:lpwstr/>
  </property>
</Properties>
</file>